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40233600" cy="31089600"/>
  <p:notesSz cx="6858000" cy="9144000"/>
  <p:defaultTextStyle>
    <a:defPPr>
      <a:defRPr lang="en-US"/>
    </a:defPPr>
    <a:lvl1pPr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1pPr>
    <a:lvl2pPr marL="423863" indent="33338"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2pPr>
    <a:lvl3pPr marL="847725" indent="66675"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3pPr>
    <a:lvl4pPr marL="1273175" indent="98425"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4pPr>
    <a:lvl5pPr marL="1697038" indent="131763" algn="l" rtl="0" eaLnBrk="0" fontAlgn="base" hangingPunct="0">
      <a:spcBef>
        <a:spcPct val="0"/>
      </a:spcBef>
      <a:spcAft>
        <a:spcPct val="0"/>
      </a:spcAft>
      <a:defRPr sz="2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a:srgbClr val="D89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58" autoAdjust="0"/>
  </p:normalViewPr>
  <p:slideViewPr>
    <p:cSldViewPr>
      <p:cViewPr varScale="1">
        <p:scale>
          <a:sx n="18" d="100"/>
          <a:sy n="18" d="100"/>
        </p:scale>
        <p:origin x="1838" y="115"/>
      </p:cViewPr>
      <p:guideLst>
        <p:guide orient="horz" pos="9792"/>
        <p:guide pos="12672"/>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2" y="9658526"/>
            <a:ext cx="34197396" cy="6662914"/>
          </a:xfrm>
        </p:spPr>
        <p:txBody>
          <a:bodyPr/>
          <a:lstStyle/>
          <a:p>
            <a:r>
              <a:rPr lang="en-US"/>
              <a:t>Click to edit Master title style</a:t>
            </a:r>
          </a:p>
        </p:txBody>
      </p:sp>
      <p:sp>
        <p:nvSpPr>
          <p:cNvPr id="3" name="Subtitle 2"/>
          <p:cNvSpPr>
            <a:spLocks noGrp="1"/>
          </p:cNvSpPr>
          <p:nvPr>
            <p:ph type="subTitle" idx="1"/>
          </p:nvPr>
        </p:nvSpPr>
        <p:spPr>
          <a:xfrm>
            <a:off x="6034750" y="17616841"/>
            <a:ext cx="28164102" cy="7946319"/>
          </a:xfrm>
        </p:spPr>
        <p:txBody>
          <a:bodyPr/>
          <a:lstStyle>
            <a:lvl1pPr marL="0" indent="0" algn="ctr">
              <a:buNone/>
              <a:defRPr/>
            </a:lvl1pPr>
            <a:lvl2pPr marL="419115" indent="0" algn="ctr">
              <a:buNone/>
              <a:defRPr/>
            </a:lvl2pPr>
            <a:lvl3pPr marL="838230" indent="0" algn="ctr">
              <a:buNone/>
              <a:defRPr/>
            </a:lvl3pPr>
            <a:lvl4pPr marL="1257346" indent="0" algn="ctr">
              <a:buNone/>
              <a:defRPr/>
            </a:lvl4pPr>
            <a:lvl5pPr marL="1676461" indent="0" algn="ctr">
              <a:buNone/>
              <a:defRPr/>
            </a:lvl5pPr>
            <a:lvl6pPr marL="2095576" indent="0" algn="ctr">
              <a:buNone/>
              <a:defRPr/>
            </a:lvl6pPr>
            <a:lvl7pPr marL="2514691" indent="0" algn="ctr">
              <a:buNone/>
              <a:defRPr/>
            </a:lvl7pPr>
            <a:lvl8pPr marL="2933807" indent="0" algn="ctr">
              <a:buNone/>
              <a:defRPr/>
            </a:lvl8pPr>
            <a:lvl9pPr marL="33529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88CE8-0E61-4548-A87B-6539AFB874CE}" type="slidenum">
              <a:rPr lang="en-US" altLang="en-US"/>
              <a:pPr>
                <a:defRPr/>
              </a:pPr>
              <a:t>‹#›</a:t>
            </a:fld>
            <a:endParaRPr lang="en-US" altLang="en-US"/>
          </a:p>
        </p:txBody>
      </p:sp>
    </p:spTree>
    <p:extLst>
      <p:ext uri="{BB962C8B-B14F-4D97-AF65-F5344CB8AC3E}">
        <p14:creationId xmlns:p14="http://schemas.microsoft.com/office/powerpoint/2010/main" val="33243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85CF8-4D43-4749-9ADE-59BF498AB12A}" type="slidenum">
              <a:rPr lang="en-US" altLang="en-US"/>
              <a:pPr>
                <a:defRPr/>
              </a:pPr>
              <a:t>‹#›</a:t>
            </a:fld>
            <a:endParaRPr lang="en-US" altLang="en-US"/>
          </a:p>
        </p:txBody>
      </p:sp>
    </p:spTree>
    <p:extLst>
      <p:ext uri="{BB962C8B-B14F-4D97-AF65-F5344CB8AC3E}">
        <p14:creationId xmlns:p14="http://schemas.microsoft.com/office/powerpoint/2010/main" val="15580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6149" y="2763221"/>
            <a:ext cx="8549349" cy="248719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8102" y="2763221"/>
            <a:ext cx="25508347" cy="248719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10D5F-AFDD-42F7-B620-7C9AF91C99B9}" type="slidenum">
              <a:rPr lang="en-US" altLang="en-US"/>
              <a:pPr>
                <a:defRPr/>
              </a:pPr>
              <a:t>‹#›</a:t>
            </a:fld>
            <a:endParaRPr lang="en-US" altLang="en-US"/>
          </a:p>
        </p:txBody>
      </p:sp>
    </p:spTree>
    <p:extLst>
      <p:ext uri="{BB962C8B-B14F-4D97-AF65-F5344CB8AC3E}">
        <p14:creationId xmlns:p14="http://schemas.microsoft.com/office/powerpoint/2010/main" val="338441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16189E-BB49-49A0-8C2F-481A6F75A020}" type="slidenum">
              <a:rPr lang="en-US" altLang="en-US"/>
              <a:pPr>
                <a:defRPr/>
              </a:pPr>
              <a:t>‹#›</a:t>
            </a:fld>
            <a:endParaRPr lang="en-US" altLang="en-US"/>
          </a:p>
        </p:txBody>
      </p:sp>
    </p:spTree>
    <p:extLst>
      <p:ext uri="{BB962C8B-B14F-4D97-AF65-F5344CB8AC3E}">
        <p14:creationId xmlns:p14="http://schemas.microsoft.com/office/powerpoint/2010/main" val="111574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248"/>
            <a:ext cx="34198852" cy="6174140"/>
          </a:xfrm>
        </p:spPr>
        <p:txBody>
          <a:bodyPr anchor="t"/>
          <a:lstStyle>
            <a:lvl1pPr algn="l">
              <a:defRPr sz="3667" b="1" cap="all"/>
            </a:lvl1pPr>
          </a:lstStyle>
          <a:p>
            <a:r>
              <a:rPr lang="en-US"/>
              <a:t>Click to edit Master title style</a:t>
            </a:r>
          </a:p>
        </p:txBody>
      </p:sp>
      <p:sp>
        <p:nvSpPr>
          <p:cNvPr id="3" name="Text Placeholder 2"/>
          <p:cNvSpPr>
            <a:spLocks noGrp="1"/>
          </p:cNvSpPr>
          <p:nvPr>
            <p:ph type="body" idx="1"/>
          </p:nvPr>
        </p:nvSpPr>
        <p:spPr>
          <a:xfrm>
            <a:off x="3178175" y="13177397"/>
            <a:ext cx="34198852" cy="6800850"/>
          </a:xfrm>
        </p:spPr>
        <p:txBody>
          <a:bodyPr anchor="b"/>
          <a:lstStyle>
            <a:lvl1pPr marL="0" indent="0">
              <a:buNone/>
              <a:defRPr sz="1833"/>
            </a:lvl1pPr>
            <a:lvl2pPr marL="419115" indent="0">
              <a:buNone/>
              <a:defRPr sz="1650"/>
            </a:lvl2pPr>
            <a:lvl3pPr marL="838230" indent="0">
              <a:buNone/>
              <a:defRPr sz="1467"/>
            </a:lvl3pPr>
            <a:lvl4pPr marL="1257346" indent="0">
              <a:buNone/>
              <a:defRPr sz="1283"/>
            </a:lvl4pPr>
            <a:lvl5pPr marL="1676461" indent="0">
              <a:buNone/>
              <a:defRPr sz="1283"/>
            </a:lvl5pPr>
            <a:lvl6pPr marL="2095576" indent="0">
              <a:buNone/>
              <a:defRPr sz="1283"/>
            </a:lvl6pPr>
            <a:lvl7pPr marL="2514691" indent="0">
              <a:buNone/>
              <a:defRPr sz="1283"/>
            </a:lvl7pPr>
            <a:lvl8pPr marL="2933807" indent="0">
              <a:buNone/>
              <a:defRPr sz="1283"/>
            </a:lvl8pPr>
            <a:lvl9pPr marL="3352922" indent="0">
              <a:buNone/>
              <a:defRPr sz="128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B560A-C5B7-42ED-AD85-7FAB9EDC1F0E}" type="slidenum">
              <a:rPr lang="en-US" altLang="en-US"/>
              <a:pPr>
                <a:defRPr/>
              </a:pPr>
              <a:t>‹#›</a:t>
            </a:fld>
            <a:endParaRPr lang="en-US" altLang="en-US"/>
          </a:p>
        </p:txBody>
      </p:sp>
    </p:spTree>
    <p:extLst>
      <p:ext uri="{BB962C8B-B14F-4D97-AF65-F5344CB8AC3E}">
        <p14:creationId xmlns:p14="http://schemas.microsoft.com/office/powerpoint/2010/main" val="300191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8103" y="8980841"/>
            <a:ext cx="17028848" cy="18654360"/>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0" y="8980841"/>
            <a:ext cx="17028848" cy="18654360"/>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586613-D36B-4465-AEB5-D4D110D465A7}" type="slidenum">
              <a:rPr lang="en-US" altLang="en-US"/>
              <a:pPr>
                <a:defRPr/>
              </a:pPr>
              <a:t>‹#›</a:t>
            </a:fld>
            <a:endParaRPr lang="en-US" altLang="en-US"/>
          </a:p>
        </p:txBody>
      </p:sp>
    </p:spTree>
    <p:extLst>
      <p:ext uri="{BB962C8B-B14F-4D97-AF65-F5344CB8AC3E}">
        <p14:creationId xmlns:p14="http://schemas.microsoft.com/office/powerpoint/2010/main" val="7075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098" y="1244424"/>
            <a:ext cx="36211404"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098" y="6959777"/>
            <a:ext cx="17776825" cy="2899657"/>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4" name="Content Placeholder 3"/>
          <p:cNvSpPr>
            <a:spLocks noGrp="1"/>
          </p:cNvSpPr>
          <p:nvPr>
            <p:ph sz="half" idx="2"/>
          </p:nvPr>
        </p:nvSpPr>
        <p:spPr>
          <a:xfrm>
            <a:off x="2011098" y="9859434"/>
            <a:ext cx="17776825" cy="17912204"/>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2" y="6959777"/>
            <a:ext cx="17784101" cy="2899657"/>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6" name="Content Placeholder 5"/>
          <p:cNvSpPr>
            <a:spLocks noGrp="1"/>
          </p:cNvSpPr>
          <p:nvPr>
            <p:ph sz="quarter" idx="4"/>
          </p:nvPr>
        </p:nvSpPr>
        <p:spPr>
          <a:xfrm>
            <a:off x="20438402" y="9859434"/>
            <a:ext cx="17784101" cy="17912204"/>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8ED1B5-08F4-4203-B262-6EAC787B779B}" type="slidenum">
              <a:rPr lang="en-US" altLang="en-US"/>
              <a:pPr>
                <a:defRPr/>
              </a:pPr>
              <a:t>‹#›</a:t>
            </a:fld>
            <a:endParaRPr lang="en-US" altLang="en-US"/>
          </a:p>
        </p:txBody>
      </p:sp>
    </p:spTree>
    <p:extLst>
      <p:ext uri="{BB962C8B-B14F-4D97-AF65-F5344CB8AC3E}">
        <p14:creationId xmlns:p14="http://schemas.microsoft.com/office/powerpoint/2010/main" val="18655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4A9013-4C4C-4FB4-AB6B-1E195B8E3333}" type="slidenum">
              <a:rPr lang="en-US" altLang="en-US"/>
              <a:pPr>
                <a:defRPr/>
              </a:pPr>
              <a:t>‹#›</a:t>
            </a:fld>
            <a:endParaRPr lang="en-US" altLang="en-US"/>
          </a:p>
        </p:txBody>
      </p:sp>
    </p:spTree>
    <p:extLst>
      <p:ext uri="{BB962C8B-B14F-4D97-AF65-F5344CB8AC3E}">
        <p14:creationId xmlns:p14="http://schemas.microsoft.com/office/powerpoint/2010/main" val="190585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0671E1-D01A-4387-BA05-2A3455754FA4}" type="slidenum">
              <a:rPr lang="en-US" altLang="en-US"/>
              <a:pPr>
                <a:defRPr/>
              </a:pPr>
              <a:t>‹#›</a:t>
            </a:fld>
            <a:endParaRPr lang="en-US" altLang="en-US"/>
          </a:p>
        </p:txBody>
      </p:sp>
    </p:spTree>
    <p:extLst>
      <p:ext uri="{BB962C8B-B14F-4D97-AF65-F5344CB8AC3E}">
        <p14:creationId xmlns:p14="http://schemas.microsoft.com/office/powerpoint/2010/main" val="250034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098" y="1238426"/>
            <a:ext cx="13236575" cy="5267061"/>
          </a:xfrm>
        </p:spPr>
        <p:txBody>
          <a:bodyPr anchor="b"/>
          <a:lstStyle>
            <a:lvl1pPr algn="l">
              <a:defRPr sz="1833" b="1"/>
            </a:lvl1pPr>
          </a:lstStyle>
          <a:p>
            <a:r>
              <a:rPr lang="en-US"/>
              <a:t>Click to edit Master title style</a:t>
            </a:r>
          </a:p>
        </p:txBody>
      </p:sp>
      <p:sp>
        <p:nvSpPr>
          <p:cNvPr id="3" name="Content Placeholder 2"/>
          <p:cNvSpPr>
            <a:spLocks noGrp="1"/>
          </p:cNvSpPr>
          <p:nvPr>
            <p:ph idx="1"/>
          </p:nvPr>
        </p:nvSpPr>
        <p:spPr>
          <a:xfrm>
            <a:off x="15730802" y="1238426"/>
            <a:ext cx="22491700" cy="26533211"/>
          </a:xfrm>
        </p:spPr>
        <p:txBody>
          <a:bodyPr/>
          <a:lstStyle>
            <a:lvl1pPr>
              <a:defRPr sz="2933"/>
            </a:lvl1pPr>
            <a:lvl2pPr>
              <a:defRPr sz="2567"/>
            </a:lvl2pPr>
            <a:lvl3pPr>
              <a:defRPr sz="2200"/>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098" y="6505487"/>
            <a:ext cx="13236575" cy="21266150"/>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13779-E1E5-4975-839A-9B0AE8485A2E}" type="slidenum">
              <a:rPr lang="en-US" altLang="en-US"/>
              <a:pPr>
                <a:defRPr/>
              </a:pPr>
              <a:t>‹#›</a:t>
            </a:fld>
            <a:endParaRPr lang="en-US" altLang="en-US"/>
          </a:p>
        </p:txBody>
      </p:sp>
    </p:spTree>
    <p:extLst>
      <p:ext uri="{BB962C8B-B14F-4D97-AF65-F5344CB8AC3E}">
        <p14:creationId xmlns:p14="http://schemas.microsoft.com/office/powerpoint/2010/main" val="160793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5" y="21762421"/>
            <a:ext cx="24140451" cy="2569810"/>
          </a:xfrm>
        </p:spPr>
        <p:txBody>
          <a:bodyPr anchor="b"/>
          <a:lstStyle>
            <a:lvl1pPr algn="l">
              <a:defRPr sz="1833" b="1"/>
            </a:lvl1pPr>
          </a:lstStyle>
          <a:p>
            <a:r>
              <a:rPr lang="en-US"/>
              <a:t>Click to edit Master title style</a:t>
            </a:r>
          </a:p>
        </p:txBody>
      </p:sp>
      <p:sp>
        <p:nvSpPr>
          <p:cNvPr id="3" name="Picture Placeholder 2"/>
          <p:cNvSpPr>
            <a:spLocks noGrp="1"/>
          </p:cNvSpPr>
          <p:nvPr>
            <p:ph type="pic" idx="1"/>
          </p:nvPr>
        </p:nvSpPr>
        <p:spPr>
          <a:xfrm>
            <a:off x="7885775" y="2778214"/>
            <a:ext cx="24140451" cy="18652860"/>
          </a:xfrm>
        </p:spPr>
        <p:txBody>
          <a:bodyPr/>
          <a:lstStyle>
            <a:lvl1pPr marL="0" indent="0">
              <a:buNone/>
              <a:defRPr sz="2933"/>
            </a:lvl1pPr>
            <a:lvl2pPr marL="419115" indent="0">
              <a:buNone/>
              <a:defRPr sz="2567"/>
            </a:lvl2pPr>
            <a:lvl3pPr marL="838230" indent="0">
              <a:buNone/>
              <a:defRPr sz="2200"/>
            </a:lvl3pPr>
            <a:lvl4pPr marL="1257346" indent="0">
              <a:buNone/>
              <a:defRPr sz="1833"/>
            </a:lvl4pPr>
            <a:lvl5pPr marL="1676461" indent="0">
              <a:buNone/>
              <a:defRPr sz="1833"/>
            </a:lvl5pPr>
            <a:lvl6pPr marL="2095576" indent="0">
              <a:buNone/>
              <a:defRPr sz="1833"/>
            </a:lvl6pPr>
            <a:lvl7pPr marL="2514691" indent="0">
              <a:buNone/>
              <a:defRPr sz="1833"/>
            </a:lvl7pPr>
            <a:lvl8pPr marL="2933807" indent="0">
              <a:buNone/>
              <a:defRPr sz="1833"/>
            </a:lvl8pPr>
            <a:lvl9pPr marL="3352922" indent="0">
              <a:buNone/>
              <a:defRPr sz="1833"/>
            </a:lvl9pPr>
          </a:lstStyle>
          <a:p>
            <a:pPr lvl="0"/>
            <a:endParaRPr lang="en-US" noProof="0" dirty="0"/>
          </a:p>
        </p:txBody>
      </p:sp>
      <p:sp>
        <p:nvSpPr>
          <p:cNvPr id="4" name="Text Placeholder 3"/>
          <p:cNvSpPr>
            <a:spLocks noGrp="1"/>
          </p:cNvSpPr>
          <p:nvPr>
            <p:ph type="body" sz="half" idx="2"/>
          </p:nvPr>
        </p:nvSpPr>
        <p:spPr>
          <a:xfrm>
            <a:off x="7885775" y="24332231"/>
            <a:ext cx="24140451" cy="3647810"/>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421A89-C435-4017-AB14-82E44C694156}" type="slidenum">
              <a:rPr lang="en-US" altLang="en-US"/>
              <a:pPr>
                <a:defRPr/>
              </a:pPr>
              <a:t>‹#›</a:t>
            </a:fld>
            <a:endParaRPr lang="en-US" altLang="en-US"/>
          </a:p>
        </p:txBody>
      </p:sp>
    </p:spTree>
    <p:extLst>
      <p:ext uri="{BB962C8B-B14F-4D97-AF65-F5344CB8AC3E}">
        <p14:creationId xmlns:p14="http://schemas.microsoft.com/office/powerpoint/2010/main" val="292471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7838" y="2763838"/>
            <a:ext cx="34197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17838" y="8980488"/>
            <a:ext cx="341979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017838" y="28325763"/>
            <a:ext cx="8382000"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438912" tIns="219456" rIns="438912" bIns="219456" numCol="1" anchor="t" anchorCtr="0" compatLnSpc="1">
            <a:prstTxWarp prst="textNoShape">
              <a:avLst/>
            </a:prstTxWarp>
          </a:bodyPr>
          <a:lstStyle>
            <a:lvl1pPr defTabSz="4023798">
              <a:defRPr sz="6142">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3746163" y="28325763"/>
            <a:ext cx="12741275"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438912" tIns="219456" rIns="438912" bIns="219456" numCol="1" anchor="t" anchorCtr="0" compatLnSpc="1">
            <a:prstTxWarp prst="textNoShape">
              <a:avLst/>
            </a:prstTxWarp>
          </a:bodyPr>
          <a:lstStyle>
            <a:lvl1pPr algn="ctr" defTabSz="4023798">
              <a:defRPr sz="6142">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8833763" y="28325763"/>
            <a:ext cx="8382000"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438912" tIns="219456" rIns="438912" bIns="219456" numCol="1" anchor="t" anchorCtr="0" compatLnSpc="1">
            <a:prstTxWarp prst="textNoShape">
              <a:avLst/>
            </a:prstTxWarp>
          </a:bodyPr>
          <a:lstStyle>
            <a:lvl1pPr algn="r" defTabSz="4023798">
              <a:defRPr sz="6142"/>
            </a:lvl1pPr>
          </a:lstStyle>
          <a:p>
            <a:pPr>
              <a:defRPr/>
            </a:pPr>
            <a:fld id="{0FF1AAF2-1C65-4542-B489-1988D925C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22725" rtl="0" eaLnBrk="0" fontAlgn="base" hangingPunct="0">
        <a:spcBef>
          <a:spcPct val="0"/>
        </a:spcBef>
        <a:spcAft>
          <a:spcPct val="0"/>
        </a:spcAft>
        <a:defRPr sz="19300">
          <a:solidFill>
            <a:schemeClr val="tx2"/>
          </a:solidFill>
          <a:latin typeface="+mj-lt"/>
          <a:ea typeface="MS PGothic" panose="020B0600070205080204" pitchFamily="34" charset="-128"/>
          <a:cs typeface="+mj-cs"/>
        </a:defRPr>
      </a:lvl1pPr>
      <a:lvl2pPr algn="ctr" defTabSz="4022725" rtl="0" eaLnBrk="0" fontAlgn="base" hangingPunct="0">
        <a:spcBef>
          <a:spcPct val="0"/>
        </a:spcBef>
        <a:spcAft>
          <a:spcPct val="0"/>
        </a:spcAft>
        <a:defRPr sz="19300">
          <a:solidFill>
            <a:schemeClr val="tx2"/>
          </a:solidFill>
          <a:latin typeface="Arial" charset="0"/>
          <a:ea typeface="MS PGothic" panose="020B0600070205080204" pitchFamily="34" charset="-128"/>
          <a:cs typeface="ＭＳ Ｐゴシック" charset="0"/>
        </a:defRPr>
      </a:lvl2pPr>
      <a:lvl3pPr algn="ctr" defTabSz="4022725" rtl="0" eaLnBrk="0" fontAlgn="base" hangingPunct="0">
        <a:spcBef>
          <a:spcPct val="0"/>
        </a:spcBef>
        <a:spcAft>
          <a:spcPct val="0"/>
        </a:spcAft>
        <a:defRPr sz="19300">
          <a:solidFill>
            <a:schemeClr val="tx2"/>
          </a:solidFill>
          <a:latin typeface="Arial" charset="0"/>
          <a:ea typeface="MS PGothic" panose="020B0600070205080204" pitchFamily="34" charset="-128"/>
          <a:cs typeface="ＭＳ Ｐゴシック" charset="0"/>
        </a:defRPr>
      </a:lvl3pPr>
      <a:lvl4pPr algn="ctr" defTabSz="4022725" rtl="0" eaLnBrk="0" fontAlgn="base" hangingPunct="0">
        <a:spcBef>
          <a:spcPct val="0"/>
        </a:spcBef>
        <a:spcAft>
          <a:spcPct val="0"/>
        </a:spcAft>
        <a:defRPr sz="19300">
          <a:solidFill>
            <a:schemeClr val="tx2"/>
          </a:solidFill>
          <a:latin typeface="Arial" charset="0"/>
          <a:ea typeface="MS PGothic" panose="020B0600070205080204" pitchFamily="34" charset="-128"/>
          <a:cs typeface="ＭＳ Ｐゴシック" charset="0"/>
        </a:defRPr>
      </a:lvl4pPr>
      <a:lvl5pPr algn="ctr" defTabSz="4022725" rtl="0" eaLnBrk="0" fontAlgn="base" hangingPunct="0">
        <a:spcBef>
          <a:spcPct val="0"/>
        </a:spcBef>
        <a:spcAft>
          <a:spcPct val="0"/>
        </a:spcAft>
        <a:defRPr sz="19300">
          <a:solidFill>
            <a:schemeClr val="tx2"/>
          </a:solidFill>
          <a:latin typeface="Arial" charset="0"/>
          <a:ea typeface="MS PGothic" panose="020B0600070205080204" pitchFamily="34" charset="-128"/>
          <a:cs typeface="ＭＳ Ｐゴシック" charset="0"/>
        </a:defRPr>
      </a:lvl5pPr>
      <a:lvl6pPr marL="419115" algn="ctr" defTabSz="4023798" rtl="0" fontAlgn="base">
        <a:spcBef>
          <a:spcPct val="0"/>
        </a:spcBef>
        <a:spcAft>
          <a:spcPct val="0"/>
        </a:spcAft>
        <a:defRPr sz="19342">
          <a:solidFill>
            <a:schemeClr val="tx2"/>
          </a:solidFill>
          <a:latin typeface="Arial" charset="0"/>
          <a:ea typeface="ＭＳ Ｐゴシック" charset="0"/>
          <a:cs typeface="ＭＳ Ｐゴシック" charset="0"/>
        </a:defRPr>
      </a:lvl6pPr>
      <a:lvl7pPr marL="838230" algn="ctr" defTabSz="4023798" rtl="0" fontAlgn="base">
        <a:spcBef>
          <a:spcPct val="0"/>
        </a:spcBef>
        <a:spcAft>
          <a:spcPct val="0"/>
        </a:spcAft>
        <a:defRPr sz="19342">
          <a:solidFill>
            <a:schemeClr val="tx2"/>
          </a:solidFill>
          <a:latin typeface="Arial" charset="0"/>
          <a:ea typeface="ＭＳ Ｐゴシック" charset="0"/>
          <a:cs typeface="ＭＳ Ｐゴシック" charset="0"/>
        </a:defRPr>
      </a:lvl7pPr>
      <a:lvl8pPr marL="1257346" algn="ctr" defTabSz="4023798" rtl="0" fontAlgn="base">
        <a:spcBef>
          <a:spcPct val="0"/>
        </a:spcBef>
        <a:spcAft>
          <a:spcPct val="0"/>
        </a:spcAft>
        <a:defRPr sz="19342">
          <a:solidFill>
            <a:schemeClr val="tx2"/>
          </a:solidFill>
          <a:latin typeface="Arial" charset="0"/>
          <a:ea typeface="ＭＳ Ｐゴシック" charset="0"/>
          <a:cs typeface="ＭＳ Ｐゴシック" charset="0"/>
        </a:defRPr>
      </a:lvl8pPr>
      <a:lvl9pPr marL="1676461" algn="ctr" defTabSz="4023798" rtl="0" fontAlgn="base">
        <a:spcBef>
          <a:spcPct val="0"/>
        </a:spcBef>
        <a:spcAft>
          <a:spcPct val="0"/>
        </a:spcAft>
        <a:defRPr sz="19342">
          <a:solidFill>
            <a:schemeClr val="tx2"/>
          </a:solidFill>
          <a:latin typeface="Arial" charset="0"/>
          <a:ea typeface="ＭＳ Ｐゴシック" charset="0"/>
          <a:cs typeface="ＭＳ Ｐゴシック" charset="0"/>
        </a:defRPr>
      </a:lvl9pPr>
    </p:titleStyle>
    <p:bodyStyle>
      <a:lvl1pPr marL="1508125" indent="-1508125" algn="l" defTabSz="4022725" rtl="0" eaLnBrk="0" fontAlgn="base" hangingPunct="0">
        <a:spcBef>
          <a:spcPct val="20000"/>
        </a:spcBef>
        <a:spcAft>
          <a:spcPct val="0"/>
        </a:spcAft>
        <a:buChar char="•"/>
        <a:defRPr sz="14100">
          <a:solidFill>
            <a:schemeClr val="tx1"/>
          </a:solidFill>
          <a:latin typeface="+mn-lt"/>
          <a:ea typeface="MS PGothic" panose="020B0600070205080204" pitchFamily="34" charset="-128"/>
          <a:cs typeface="+mn-cs"/>
        </a:defRPr>
      </a:lvl1pPr>
      <a:lvl2pPr marL="3267075" indent="-1257300" algn="l" defTabSz="4022725" rtl="0" eaLnBrk="0" fontAlgn="base" hangingPunct="0">
        <a:spcBef>
          <a:spcPct val="20000"/>
        </a:spcBef>
        <a:spcAft>
          <a:spcPct val="0"/>
        </a:spcAft>
        <a:buChar char="–"/>
        <a:defRPr sz="12200">
          <a:solidFill>
            <a:schemeClr val="tx1"/>
          </a:solidFill>
          <a:latin typeface="+mn-lt"/>
          <a:ea typeface="MS PGothic" panose="020B0600070205080204" pitchFamily="34" charset="-128"/>
        </a:defRPr>
      </a:lvl2pPr>
      <a:lvl3pPr marL="5029200" indent="-1004888" algn="l" defTabSz="4022725" rtl="0" eaLnBrk="0" fontAlgn="base" hangingPunct="0">
        <a:spcBef>
          <a:spcPct val="20000"/>
        </a:spcBef>
        <a:spcAft>
          <a:spcPct val="0"/>
        </a:spcAft>
        <a:buChar char="•"/>
        <a:defRPr sz="10500">
          <a:solidFill>
            <a:schemeClr val="tx1"/>
          </a:solidFill>
          <a:latin typeface="+mn-lt"/>
          <a:ea typeface="MS PGothic" panose="020B0600070205080204" pitchFamily="34" charset="-128"/>
        </a:defRPr>
      </a:lvl3pPr>
      <a:lvl4pPr marL="7038975" indent="-1004888" algn="l" defTabSz="4022725" rtl="0" eaLnBrk="0" fontAlgn="base" hangingPunct="0">
        <a:spcBef>
          <a:spcPct val="20000"/>
        </a:spcBef>
        <a:spcAft>
          <a:spcPct val="0"/>
        </a:spcAft>
        <a:buChar char="–"/>
        <a:defRPr sz="8800">
          <a:solidFill>
            <a:schemeClr val="tx1"/>
          </a:solidFill>
          <a:latin typeface="+mn-lt"/>
          <a:ea typeface="MS PGothic" panose="020B0600070205080204" pitchFamily="34" charset="-128"/>
        </a:defRPr>
      </a:lvl4pPr>
      <a:lvl5pPr marL="9051925" indent="-1004888" algn="l" defTabSz="4022725" rtl="0" eaLnBrk="0" fontAlgn="base" hangingPunct="0">
        <a:spcBef>
          <a:spcPct val="20000"/>
        </a:spcBef>
        <a:spcAft>
          <a:spcPct val="0"/>
        </a:spcAft>
        <a:buChar char="»"/>
        <a:defRPr sz="8800">
          <a:solidFill>
            <a:schemeClr val="tx1"/>
          </a:solidFill>
          <a:latin typeface="+mn-lt"/>
          <a:ea typeface="MS PGothic" panose="020B0600070205080204" pitchFamily="34" charset="-128"/>
        </a:defRPr>
      </a:lvl5pPr>
      <a:lvl6pPr marL="9472296" indent="-1005586" algn="l" defTabSz="4023798" rtl="0" fontAlgn="base">
        <a:spcBef>
          <a:spcPct val="20000"/>
        </a:spcBef>
        <a:spcAft>
          <a:spcPct val="0"/>
        </a:spcAft>
        <a:buChar char="»"/>
        <a:defRPr sz="8800">
          <a:solidFill>
            <a:schemeClr val="tx1"/>
          </a:solidFill>
          <a:latin typeface="+mn-lt"/>
          <a:ea typeface="+mn-ea"/>
        </a:defRPr>
      </a:lvl6pPr>
      <a:lvl7pPr marL="9891411" indent="-1005586" algn="l" defTabSz="4023798" rtl="0" fontAlgn="base">
        <a:spcBef>
          <a:spcPct val="20000"/>
        </a:spcBef>
        <a:spcAft>
          <a:spcPct val="0"/>
        </a:spcAft>
        <a:buChar char="»"/>
        <a:defRPr sz="8800">
          <a:solidFill>
            <a:schemeClr val="tx1"/>
          </a:solidFill>
          <a:latin typeface="+mn-lt"/>
          <a:ea typeface="+mn-ea"/>
        </a:defRPr>
      </a:lvl7pPr>
      <a:lvl8pPr marL="10310526" indent="-1005586" algn="l" defTabSz="4023798" rtl="0" fontAlgn="base">
        <a:spcBef>
          <a:spcPct val="20000"/>
        </a:spcBef>
        <a:spcAft>
          <a:spcPct val="0"/>
        </a:spcAft>
        <a:buChar char="»"/>
        <a:defRPr sz="8800">
          <a:solidFill>
            <a:schemeClr val="tx1"/>
          </a:solidFill>
          <a:latin typeface="+mn-lt"/>
          <a:ea typeface="+mn-ea"/>
        </a:defRPr>
      </a:lvl8pPr>
      <a:lvl9pPr marL="10729642" indent="-1005586" algn="l" defTabSz="4023798" rtl="0" fontAlgn="base">
        <a:spcBef>
          <a:spcPct val="20000"/>
        </a:spcBef>
        <a:spcAft>
          <a:spcPct val="0"/>
        </a:spcAft>
        <a:buChar char="»"/>
        <a:defRPr sz="8800">
          <a:solidFill>
            <a:schemeClr val="tx1"/>
          </a:solidFill>
          <a:latin typeface="+mn-lt"/>
          <a:ea typeface="+mn-ea"/>
        </a:defRPr>
      </a:lvl9pPr>
    </p:bodyStyle>
    <p:otherStyle>
      <a:defPPr>
        <a:defRPr lang="en-US"/>
      </a:defPPr>
      <a:lvl1pPr marL="0" algn="l" defTabSz="419115" rtl="0" eaLnBrk="1" latinLnBrk="0" hangingPunct="1">
        <a:defRPr sz="1650" kern="1200">
          <a:solidFill>
            <a:schemeClr val="tx1"/>
          </a:solidFill>
          <a:latin typeface="+mn-lt"/>
          <a:ea typeface="+mn-ea"/>
          <a:cs typeface="+mn-cs"/>
        </a:defRPr>
      </a:lvl1pPr>
      <a:lvl2pPr marL="419115" algn="l" defTabSz="419115" rtl="0" eaLnBrk="1" latinLnBrk="0" hangingPunct="1">
        <a:defRPr sz="1650" kern="1200">
          <a:solidFill>
            <a:schemeClr val="tx1"/>
          </a:solidFill>
          <a:latin typeface="+mn-lt"/>
          <a:ea typeface="+mn-ea"/>
          <a:cs typeface="+mn-cs"/>
        </a:defRPr>
      </a:lvl2pPr>
      <a:lvl3pPr marL="838230" algn="l" defTabSz="419115" rtl="0" eaLnBrk="1" latinLnBrk="0" hangingPunct="1">
        <a:defRPr sz="1650" kern="1200">
          <a:solidFill>
            <a:schemeClr val="tx1"/>
          </a:solidFill>
          <a:latin typeface="+mn-lt"/>
          <a:ea typeface="+mn-ea"/>
          <a:cs typeface="+mn-cs"/>
        </a:defRPr>
      </a:lvl3pPr>
      <a:lvl4pPr marL="1257346" algn="l" defTabSz="419115" rtl="0" eaLnBrk="1" latinLnBrk="0" hangingPunct="1">
        <a:defRPr sz="1650" kern="1200">
          <a:solidFill>
            <a:schemeClr val="tx1"/>
          </a:solidFill>
          <a:latin typeface="+mn-lt"/>
          <a:ea typeface="+mn-ea"/>
          <a:cs typeface="+mn-cs"/>
        </a:defRPr>
      </a:lvl4pPr>
      <a:lvl5pPr marL="1676461" algn="l" defTabSz="419115" rtl="0" eaLnBrk="1" latinLnBrk="0" hangingPunct="1">
        <a:defRPr sz="1650" kern="1200">
          <a:solidFill>
            <a:schemeClr val="tx1"/>
          </a:solidFill>
          <a:latin typeface="+mn-lt"/>
          <a:ea typeface="+mn-ea"/>
          <a:cs typeface="+mn-cs"/>
        </a:defRPr>
      </a:lvl5pPr>
      <a:lvl6pPr marL="2095576" algn="l" defTabSz="419115" rtl="0" eaLnBrk="1" latinLnBrk="0" hangingPunct="1">
        <a:defRPr sz="1650" kern="1200">
          <a:solidFill>
            <a:schemeClr val="tx1"/>
          </a:solidFill>
          <a:latin typeface="+mn-lt"/>
          <a:ea typeface="+mn-ea"/>
          <a:cs typeface="+mn-cs"/>
        </a:defRPr>
      </a:lvl6pPr>
      <a:lvl7pPr marL="2514691" algn="l" defTabSz="419115" rtl="0" eaLnBrk="1" latinLnBrk="0" hangingPunct="1">
        <a:defRPr sz="1650" kern="1200">
          <a:solidFill>
            <a:schemeClr val="tx1"/>
          </a:solidFill>
          <a:latin typeface="+mn-lt"/>
          <a:ea typeface="+mn-ea"/>
          <a:cs typeface="+mn-cs"/>
        </a:defRPr>
      </a:lvl7pPr>
      <a:lvl8pPr marL="2933807" algn="l" defTabSz="419115" rtl="0" eaLnBrk="1" latinLnBrk="0" hangingPunct="1">
        <a:defRPr sz="1650" kern="1200">
          <a:solidFill>
            <a:schemeClr val="tx1"/>
          </a:solidFill>
          <a:latin typeface="+mn-lt"/>
          <a:ea typeface="+mn-ea"/>
          <a:cs typeface="+mn-cs"/>
        </a:defRPr>
      </a:lvl8pPr>
      <a:lvl9pPr marL="3352922" algn="l" defTabSz="419115"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0126325" y="14417357"/>
            <a:ext cx="6108192" cy="4581144"/>
          </a:xfrm>
          <a:prstGeom prst="rect">
            <a:avLst/>
          </a:prstGeom>
        </p:spPr>
      </p:pic>
      <p:pic>
        <p:nvPicPr>
          <p:cNvPr id="19" name="Picture 18"/>
          <p:cNvPicPr>
            <a:picLocks noChangeAspect="1"/>
          </p:cNvPicPr>
          <p:nvPr/>
        </p:nvPicPr>
        <p:blipFill>
          <a:blip r:embed="rId3"/>
          <a:stretch>
            <a:fillRect/>
          </a:stretch>
        </p:blipFill>
        <p:spPr>
          <a:xfrm>
            <a:off x="14066838" y="14499907"/>
            <a:ext cx="6108192" cy="4581144"/>
          </a:xfrm>
          <a:prstGeom prst="rect">
            <a:avLst/>
          </a:prstGeom>
        </p:spPr>
      </p:pic>
      <p:pic>
        <p:nvPicPr>
          <p:cNvPr id="205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7" y="0"/>
            <a:ext cx="40249608" cy="467995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noFill/>
          </a:ln>
        </p:spPr>
      </p:pic>
      <p:sp>
        <p:nvSpPr>
          <p:cNvPr id="2054" name="Rectangle 2"/>
          <p:cNvSpPr>
            <a:spLocks noGrp="1" noChangeArrowheads="1"/>
          </p:cNvSpPr>
          <p:nvPr>
            <p:ph type="ctrTitle"/>
          </p:nvPr>
        </p:nvSpPr>
        <p:spPr>
          <a:xfrm>
            <a:off x="8239125" y="107950"/>
            <a:ext cx="23739475" cy="4051300"/>
          </a:xfrm>
        </p:spPr>
        <p:txBody>
          <a:bodyPr/>
          <a:lstStyle/>
          <a:p>
            <a:pPr defTabSz="4023798" eaLnBrk="1" hangingPunct="1">
              <a:defRPr/>
            </a:pPr>
            <a:r>
              <a:rPr lang="en-US" altLang="en-US" sz="7334" b="1" dirty="0">
                <a:solidFill>
                  <a:schemeClr val="bg1"/>
                </a:solidFill>
                <a:latin typeface="Garamond" panose="02020404030301010803" pitchFamily="18" charset="0"/>
              </a:rPr>
              <a:t>An Investigation into Manifold Learning Techniques and Biometric Face Registration for User Authentication</a:t>
            </a:r>
            <a:br>
              <a:rPr lang="en-US" altLang="en-US" sz="11000" b="1" dirty="0">
                <a:solidFill>
                  <a:schemeClr val="bg1"/>
                </a:solidFill>
                <a:latin typeface="Garamond" panose="02020404030301010803" pitchFamily="18" charset="0"/>
              </a:rPr>
            </a:br>
            <a:r>
              <a:rPr lang="en-US" altLang="en-US" sz="5500" dirty="0">
                <a:solidFill>
                  <a:schemeClr val="bg1"/>
                </a:solidFill>
                <a:latin typeface="Garamond" panose="02020404030301010803" pitchFamily="18" charset="0"/>
              </a:rPr>
              <a:t>Brandon Barker, Boise State University</a:t>
            </a:r>
            <a:br>
              <a:rPr lang="en-US" altLang="en-US" sz="5500" dirty="0">
                <a:solidFill>
                  <a:schemeClr val="bg1"/>
                </a:solidFill>
                <a:latin typeface="Garamond" panose="02020404030301010803" pitchFamily="18" charset="0"/>
              </a:rPr>
            </a:br>
            <a:r>
              <a:rPr lang="en-US" altLang="en-US" sz="5500" dirty="0">
                <a:solidFill>
                  <a:schemeClr val="bg1"/>
                </a:solidFill>
                <a:latin typeface="Garamond" panose="02020404030301010803" pitchFamily="18" charset="0"/>
              </a:rPr>
              <a:t>Faculty Advisor: Randy Hoover, </a:t>
            </a:r>
            <a:r>
              <a:rPr lang="en-US" altLang="en-US" sz="5500" dirty="0" err="1">
                <a:solidFill>
                  <a:schemeClr val="bg1"/>
                </a:solidFill>
                <a:latin typeface="Garamond" panose="02020404030301010803" pitchFamily="18" charset="0"/>
              </a:rPr>
              <a:t>Ph.D</a:t>
            </a:r>
            <a:endParaRPr lang="en-US" altLang="en-US" sz="5500" dirty="0">
              <a:solidFill>
                <a:schemeClr val="bg1"/>
              </a:solidFill>
              <a:latin typeface="Garamond" panose="02020404030301010803" pitchFamily="18" charset="0"/>
            </a:endParaRPr>
          </a:p>
        </p:txBody>
      </p:sp>
      <p:sp>
        <p:nvSpPr>
          <p:cNvPr id="72" name="TextBox 71"/>
          <p:cNvSpPr txBox="1"/>
          <p:nvPr/>
        </p:nvSpPr>
        <p:spPr bwMode="auto">
          <a:xfrm>
            <a:off x="27011313" y="5489575"/>
            <a:ext cx="12363450" cy="1735138"/>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Results (cont.)</a:t>
            </a:r>
          </a:p>
        </p:txBody>
      </p:sp>
      <p:sp>
        <p:nvSpPr>
          <p:cNvPr id="2053" name="AutoShape 12"/>
          <p:cNvSpPr>
            <a:spLocks noChangeAspect="1" noChangeArrowheads="1"/>
          </p:cNvSpPr>
          <p:nvPr/>
        </p:nvSpPr>
        <p:spPr bwMode="auto">
          <a:xfrm>
            <a:off x="1536700" y="457200"/>
            <a:ext cx="858996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ea typeface="MS PGothic" panose="020B0600070205080204" pitchFamily="34" charset="-128"/>
              </a:defRPr>
            </a:lvl1pPr>
            <a:lvl2pPr marL="742950" indent="-285750">
              <a:defRPr sz="2200">
                <a:solidFill>
                  <a:schemeClr val="tx1"/>
                </a:solidFill>
                <a:latin typeface="Arial" panose="020B0604020202020204" pitchFamily="34" charset="0"/>
                <a:ea typeface="MS PGothic" panose="020B0600070205080204" pitchFamily="34" charset="-128"/>
              </a:defRPr>
            </a:lvl2pPr>
            <a:lvl3pPr marL="1143000" indent="-228600">
              <a:defRPr sz="2200">
                <a:solidFill>
                  <a:schemeClr val="tx1"/>
                </a:solidFill>
                <a:latin typeface="Arial" panose="020B0604020202020204" pitchFamily="34" charset="0"/>
                <a:ea typeface="MS PGothic" panose="020B0600070205080204" pitchFamily="34" charset="-128"/>
              </a:defRPr>
            </a:lvl3pPr>
            <a:lvl4pPr marL="1600200" indent="-228600">
              <a:defRPr sz="2200">
                <a:solidFill>
                  <a:schemeClr val="tx1"/>
                </a:solidFill>
                <a:latin typeface="Arial" panose="020B0604020202020204" pitchFamily="34" charset="0"/>
                <a:ea typeface="MS PGothic" panose="020B0600070205080204" pitchFamily="34" charset="-128"/>
              </a:defRPr>
            </a:lvl4pPr>
            <a:lvl5pPr marL="2057400" indent="-228600">
              <a:defRPr sz="2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52050" y="26406475"/>
            <a:ext cx="3922713"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011313" y="7594600"/>
            <a:ext cx="12363450" cy="10545763"/>
          </a:xfrm>
          <a:prstGeom prst="rect">
            <a:avLst/>
          </a:prstGeom>
          <a:noFill/>
          <a:ln>
            <a:noFill/>
          </a:ln>
          <a:effectLst>
            <a:outerShdw blurRad="50800" dist="38100" dir="2700000" algn="tl" rotWithShape="0">
              <a:prstClr val="black">
                <a:alpha val="40000"/>
              </a:prstClr>
            </a:outerShdw>
          </a:effectLst>
        </p:spPr>
        <p:txBody>
          <a:bodyPr>
            <a:spAutoFit/>
          </a:bodyPr>
          <a:lstStyle/>
          <a:p>
            <a:pPr marL="419115" indent="-419115">
              <a:buFont typeface="Arial" panose="020B0604020202020204" pitchFamily="34" charset="0"/>
              <a:buChar char="•"/>
              <a:defRPr/>
            </a:pPr>
            <a:r>
              <a:rPr lang="en-US" sz="2930" dirty="0">
                <a:latin typeface="Calibri" panose="020F0502020204030204" pitchFamily="34" charset="0"/>
              </a:rPr>
              <a:t>The manifold created from applying projective skew transformations in four different angles:</a:t>
            </a: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r>
              <a:rPr lang="en-US" sz="2930" dirty="0">
                <a:latin typeface="Calibri" panose="020F0502020204030204" pitchFamily="34" charset="0"/>
              </a:rPr>
              <a:t>We continued to produce data to create these manifolds for 8 different individuals from the ORL face database.</a:t>
            </a:r>
          </a:p>
          <a:p>
            <a:pPr>
              <a:defRPr/>
            </a:pPr>
            <a:endParaRPr lang="en-US" sz="2930" dirty="0">
              <a:latin typeface="Calibri" panose="020F0502020204030204" pitchFamily="34" charset="0"/>
            </a:endParaRPr>
          </a:p>
          <a:p>
            <a:pPr>
              <a:defRPr/>
            </a:pPr>
            <a:r>
              <a:rPr lang="en-US" sz="2930" dirty="0">
                <a:latin typeface="Calibri" panose="020F0502020204030204" pitchFamily="34" charset="0"/>
              </a:rPr>
              <a:t>We were able to determine that regardless of the individual under consideration, the manifold embedding for each variation remains geometrically and heuristically similar.</a:t>
            </a:r>
          </a:p>
          <a:p>
            <a:pPr>
              <a:defRPr/>
            </a:pPr>
            <a:endParaRPr lang="en-US" sz="3200" dirty="0">
              <a:latin typeface="Calibri" panose="020F0502020204030204" pitchFamily="34" charset="0"/>
            </a:endParaRPr>
          </a:p>
          <a:p>
            <a:pPr marL="419115" indent="-419115">
              <a:buFont typeface="Arial" panose="020B0604020202020204" pitchFamily="34" charset="0"/>
              <a:buChar char="•"/>
              <a:defRPr/>
            </a:pPr>
            <a:endParaRPr lang="en-US" sz="3200" dirty="0">
              <a:latin typeface="Calibri" panose="020F0502020204030204" pitchFamily="34" charset="0"/>
            </a:endParaRPr>
          </a:p>
        </p:txBody>
      </p:sp>
      <p:sp>
        <p:nvSpPr>
          <p:cNvPr id="144" name="TextBox 143"/>
          <p:cNvSpPr txBox="1"/>
          <p:nvPr/>
        </p:nvSpPr>
        <p:spPr bwMode="auto">
          <a:xfrm>
            <a:off x="762000" y="5503863"/>
            <a:ext cx="12363450" cy="1735137"/>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Introduction</a:t>
            </a:r>
          </a:p>
        </p:txBody>
      </p:sp>
      <p:sp>
        <p:nvSpPr>
          <p:cNvPr id="145" name="TextBox 144"/>
          <p:cNvSpPr txBox="1"/>
          <p:nvPr/>
        </p:nvSpPr>
        <p:spPr>
          <a:xfrm>
            <a:off x="762000" y="7550150"/>
            <a:ext cx="12363450" cy="5057775"/>
          </a:xfrm>
          <a:prstGeom prst="rect">
            <a:avLst/>
          </a:prstGeom>
          <a:noFill/>
          <a:ln>
            <a:noFill/>
          </a:ln>
          <a:effectLst>
            <a:outerShdw blurRad="50800" dist="38100" dir="2700000" algn="tl" rotWithShape="0">
              <a:prstClr val="black">
                <a:alpha val="40000"/>
              </a:prstClr>
            </a:outerShdw>
          </a:effectLst>
        </p:spPr>
        <p:txBody>
          <a:bodyPr>
            <a:spAutoFit/>
          </a:bodyPr>
          <a:lstStyle/>
          <a:p>
            <a:pPr>
              <a:defRPr/>
            </a:pPr>
            <a:r>
              <a:rPr lang="en-US" sz="2933" dirty="0">
                <a:latin typeface="Calibri" panose="020F0502020204030204" pitchFamily="34" charset="0"/>
              </a:rPr>
              <a:t>From law enforcement to private corporations, facial recognition technology is becoming more commonly used. Unfortunately, correctly identifying a face in imperfect conditions using this technology continues to prove challenging. This work investigates manifold learning techniques applied to facial image variation across scale, registration, planar rotation, and projective skew.  The goals of the research are to gain useful insight into the manifold structure both geometrically and heuristically.  Several manifold examples are presented using a projection from high-dimensional image space to a 3-dimensional subspace computed using principal components.  It is shown that regardless of the individual under consideration, the manifold embedding for each variation remains geometrically and heuristically similar.</a:t>
            </a:r>
          </a:p>
        </p:txBody>
      </p:sp>
      <p:sp>
        <p:nvSpPr>
          <p:cNvPr id="146" name="TextBox 145"/>
          <p:cNvSpPr txBox="1"/>
          <p:nvPr/>
        </p:nvSpPr>
        <p:spPr bwMode="auto">
          <a:xfrm>
            <a:off x="13874750" y="5503863"/>
            <a:ext cx="12363450" cy="1735137"/>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Results</a:t>
            </a:r>
          </a:p>
        </p:txBody>
      </p:sp>
      <p:sp>
        <p:nvSpPr>
          <p:cNvPr id="147" name="TextBox 146"/>
          <p:cNvSpPr txBox="1"/>
          <p:nvPr/>
        </p:nvSpPr>
        <p:spPr>
          <a:xfrm>
            <a:off x="13874750" y="7580313"/>
            <a:ext cx="12363450" cy="23538752"/>
          </a:xfrm>
          <a:prstGeom prst="rect">
            <a:avLst/>
          </a:prstGeom>
          <a:noFill/>
          <a:ln>
            <a:noFill/>
          </a:ln>
          <a:effectLst>
            <a:outerShdw blurRad="50800" dist="38100" dir="2700000" algn="tl" rotWithShape="0">
              <a:prstClr val="black">
                <a:alpha val="40000"/>
              </a:prstClr>
            </a:outerShdw>
          </a:effectLst>
        </p:spPr>
        <p:txBody>
          <a:bodyPr>
            <a:spAutoFit/>
          </a:bodyPr>
          <a:lstStyle/>
          <a:p>
            <a:pPr>
              <a:defRPr/>
            </a:pPr>
            <a:r>
              <a:rPr lang="en-US" sz="2930" dirty="0">
                <a:latin typeface="Calibri" panose="020F0502020204030204" pitchFamily="34" charset="0"/>
              </a:rPr>
              <a:t>The following images are examples of each transformation applied individually.</a:t>
            </a: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a:defRPr/>
            </a:pPr>
            <a:r>
              <a:rPr lang="en-US" sz="2930" dirty="0">
                <a:latin typeface="Calibri" panose="020F0502020204030204" pitchFamily="34" charset="0"/>
              </a:rPr>
              <a:t>Each pair of figures represents a single manifold shown from two different angles so that the overall 3-dimensional shape can be seen and understood.</a:t>
            </a:r>
          </a:p>
          <a:p>
            <a:pPr>
              <a:defRPr/>
            </a:pPr>
            <a:r>
              <a:rPr lang="en-US" sz="2930" dirty="0">
                <a:latin typeface="Calibri" panose="020F0502020204030204" pitchFamily="34" charset="0"/>
              </a:rPr>
              <a:t>For these manifolds, every blue dot represents a transformed image.</a:t>
            </a:r>
          </a:p>
          <a:p>
            <a:pPr>
              <a:defRPr/>
            </a:pPr>
            <a:endParaRPr lang="en-US" sz="2930" dirty="0">
              <a:latin typeface="Calibri" panose="020F0502020204030204" pitchFamily="34" charset="0"/>
            </a:endParaRPr>
          </a:p>
          <a:p>
            <a:pPr marL="419115" indent="-419115">
              <a:buFont typeface="Arial" panose="020B0604020202020204" pitchFamily="34" charset="0"/>
              <a:buChar char="•"/>
              <a:defRPr/>
            </a:pPr>
            <a:r>
              <a:rPr lang="en-US" sz="2930" dirty="0">
                <a:latin typeface="Calibri" panose="020F0502020204030204" pitchFamily="34" charset="0"/>
              </a:rPr>
              <a:t>The manifold created from registration transformations based on a constant 2 pixel adjustment:</a:t>
            </a:r>
          </a:p>
          <a:p>
            <a:pPr marL="419115" indent="-419115">
              <a:buFont typeface="Arial" panose="020B0604020202020204" pitchFamily="34" charset="0"/>
              <a:buChar char="•"/>
              <a:defRPr/>
            </a:pPr>
            <a:endParaRPr lang="en-US" sz="3400" dirty="0">
              <a:latin typeface="Calibri" panose="020F0502020204030204" pitchFamily="34" charset="0"/>
            </a:endParaRPr>
          </a:p>
          <a:p>
            <a:pPr marL="419115" indent="-419115">
              <a:buFont typeface="Arial" panose="020B0604020202020204" pitchFamily="34" charset="0"/>
              <a:buChar char="•"/>
              <a:defRPr/>
            </a:pPr>
            <a:endParaRPr lang="en-US" sz="320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r>
              <a:rPr lang="en-US" sz="2930" dirty="0">
                <a:latin typeface="Calibri" panose="020F0502020204030204" pitchFamily="34" charset="0"/>
              </a:rPr>
              <a:t>The manifold created from scalar transformations ranging from 2x2 to twice the original image size:</a:t>
            </a: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800" dirty="0">
              <a:latin typeface="Calibri" panose="020F0502020204030204" pitchFamily="34" charset="0"/>
            </a:endParaRPr>
          </a:p>
          <a:p>
            <a:pPr marL="419115" indent="-419115">
              <a:buFont typeface="Arial" panose="020B0604020202020204" pitchFamily="34" charset="0"/>
              <a:buChar char="•"/>
              <a:defRPr/>
            </a:pPr>
            <a:endParaRPr lang="en-US" sz="2800" dirty="0">
              <a:latin typeface="Calibri" panose="020F0502020204030204" pitchFamily="34" charset="0"/>
            </a:endParaRPr>
          </a:p>
          <a:p>
            <a:pPr marL="419115" indent="-419115">
              <a:buFont typeface="Arial" panose="020B0604020202020204" pitchFamily="34" charset="0"/>
              <a:buChar char="•"/>
              <a:defRPr/>
            </a:pPr>
            <a:endParaRPr lang="en-US" sz="2800" dirty="0">
              <a:latin typeface="Calibri" panose="020F0502020204030204" pitchFamily="34" charset="0"/>
            </a:endParaRPr>
          </a:p>
          <a:p>
            <a:pPr marL="419115" indent="-419115">
              <a:buFont typeface="Arial" panose="020B0604020202020204" pitchFamily="34" charset="0"/>
              <a:buChar char="•"/>
              <a:defRPr/>
            </a:pPr>
            <a:endParaRPr lang="en-US" sz="2800" dirty="0">
              <a:latin typeface="Calibri" panose="020F0502020204030204" pitchFamily="34" charset="0"/>
            </a:endParaRPr>
          </a:p>
          <a:p>
            <a:pPr marL="419115" indent="-419115">
              <a:buFont typeface="Arial" panose="020B0604020202020204" pitchFamily="34" charset="0"/>
              <a:buChar char="•"/>
              <a:defRPr/>
            </a:pPr>
            <a:endParaRPr lang="en-US" sz="2800" dirty="0">
              <a:latin typeface="Calibri" panose="020F0502020204030204" pitchFamily="34" charset="0"/>
            </a:endParaRPr>
          </a:p>
          <a:p>
            <a:pPr>
              <a:defRPr/>
            </a:pPr>
            <a:endParaRPr lang="en-US" sz="2930" dirty="0">
              <a:latin typeface="Calibri" panose="020F0502020204030204" pitchFamily="34" charset="0"/>
            </a:endParaRPr>
          </a:p>
          <a:p>
            <a:pPr marL="419115" indent="-419115">
              <a:buFont typeface="Arial" panose="020B0604020202020204" pitchFamily="34" charset="0"/>
              <a:buChar char="•"/>
              <a:defRPr/>
            </a:pPr>
            <a:r>
              <a:rPr lang="en-US" sz="2930" dirty="0">
                <a:latin typeface="Calibri" panose="020F0502020204030204" pitchFamily="34" charset="0"/>
              </a:rPr>
              <a:t>The manifold created from planar rotational transformations ranging from 0-359 degrees:</a:t>
            </a: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marL="419115" indent="-419115">
              <a:buFont typeface="Arial" panose="020B0604020202020204" pitchFamily="34" charset="0"/>
              <a:buChar char="•"/>
              <a:defRPr/>
            </a:pPr>
            <a:endParaRPr lang="en-US" sz="2930" dirty="0">
              <a:latin typeface="Calibri" panose="020F0502020204030204" pitchFamily="34" charset="0"/>
            </a:endParaRPr>
          </a:p>
          <a:p>
            <a:pPr>
              <a:defRPr/>
            </a:pPr>
            <a:endParaRPr lang="en-US" sz="2930" dirty="0">
              <a:latin typeface="Calibri" panose="020F0502020204030204" pitchFamily="34" charset="0"/>
            </a:endParaRPr>
          </a:p>
        </p:txBody>
      </p:sp>
      <p:sp>
        <p:nvSpPr>
          <p:cNvPr id="154" name="TextBox 153"/>
          <p:cNvSpPr txBox="1"/>
          <p:nvPr/>
        </p:nvSpPr>
        <p:spPr bwMode="auto">
          <a:xfrm>
            <a:off x="762000" y="13154025"/>
            <a:ext cx="12363450" cy="1735138"/>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Objective</a:t>
            </a:r>
          </a:p>
        </p:txBody>
      </p:sp>
      <p:pic>
        <p:nvPicPr>
          <p:cNvPr id="206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66838" y="20332700"/>
            <a:ext cx="61118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26325" y="20239037"/>
            <a:ext cx="61118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66838" y="25973088"/>
            <a:ext cx="6111875"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126325" y="25973088"/>
            <a:ext cx="6111875"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p:cNvSpPr txBox="1"/>
          <p:nvPr/>
        </p:nvSpPr>
        <p:spPr bwMode="auto">
          <a:xfrm>
            <a:off x="27014488" y="24460200"/>
            <a:ext cx="12363450" cy="1735138"/>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Acknowledgements</a:t>
            </a:r>
          </a:p>
        </p:txBody>
      </p:sp>
      <p:sp>
        <p:nvSpPr>
          <p:cNvPr id="165" name="TextBox 164"/>
          <p:cNvSpPr txBox="1"/>
          <p:nvPr/>
        </p:nvSpPr>
        <p:spPr>
          <a:xfrm>
            <a:off x="27014488" y="26519188"/>
            <a:ext cx="8585200" cy="3698875"/>
          </a:xfrm>
          <a:prstGeom prst="rect">
            <a:avLst/>
          </a:prstGeom>
          <a:noFill/>
          <a:ln>
            <a:noFill/>
          </a:ln>
          <a:effectLst>
            <a:outerShdw blurRad="50800" dist="38100" dir="2700000" algn="tl" rotWithShape="0">
              <a:prstClr val="black">
                <a:alpha val="40000"/>
              </a:prstClr>
            </a:outerShdw>
          </a:effectLst>
        </p:spPr>
        <p:txBody>
          <a:bodyPr>
            <a:spAutoFit/>
          </a:bodyPr>
          <a:lstStyle/>
          <a:p>
            <a:pPr>
              <a:defRPr/>
            </a:pPr>
            <a:r>
              <a:rPr lang="en-US" sz="2930" dirty="0">
                <a:latin typeface="Calibri" panose="020F0502020204030204" pitchFamily="34" charset="0"/>
              </a:rPr>
              <a:t>This research was made possible by the National Science Foundation REU Security Printing and Anti-Counterfeiting site EEC-1560421. Thanks to advisor Dr. Randy Hoover and REU site director Dr. Grant Crawford for their direction and guidance, Professor of English Dr. Alfred </a:t>
            </a:r>
            <a:r>
              <a:rPr lang="en-US" sz="2930" dirty="0" err="1">
                <a:latin typeface="Calibri" panose="020F0502020204030204" pitchFamily="34" charset="0"/>
              </a:rPr>
              <a:t>Boysen</a:t>
            </a:r>
            <a:r>
              <a:rPr lang="en-US" sz="2930" dirty="0">
                <a:latin typeface="Calibri" panose="020F0502020204030204" pitchFamily="34" charset="0"/>
              </a:rPr>
              <a:t> for his critique in writing and speaking, and a special thanks to all of the faculty and staff at SDSM&amp;T.</a:t>
            </a:r>
          </a:p>
        </p:txBody>
      </p:sp>
      <p:pic>
        <p:nvPicPr>
          <p:cNvPr id="206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375" y="1320800"/>
            <a:ext cx="83534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594925" y="590550"/>
            <a:ext cx="42195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011313" y="9134475"/>
            <a:ext cx="61087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254950" y="9134475"/>
            <a:ext cx="61071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Box 171"/>
          <p:cNvSpPr txBox="1"/>
          <p:nvPr/>
        </p:nvSpPr>
        <p:spPr bwMode="auto">
          <a:xfrm>
            <a:off x="27011313" y="17684750"/>
            <a:ext cx="12363450" cy="1735138"/>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References</a:t>
            </a:r>
          </a:p>
        </p:txBody>
      </p:sp>
      <p:sp>
        <p:nvSpPr>
          <p:cNvPr id="173" name="TextBox 172"/>
          <p:cNvSpPr txBox="1"/>
          <p:nvPr/>
        </p:nvSpPr>
        <p:spPr>
          <a:xfrm>
            <a:off x="27011313" y="19781838"/>
            <a:ext cx="12363450" cy="4602162"/>
          </a:xfrm>
          <a:prstGeom prst="rect">
            <a:avLst/>
          </a:prstGeom>
          <a:noFill/>
          <a:ln>
            <a:noFill/>
          </a:ln>
          <a:effectLst>
            <a:outerShdw blurRad="50800" dist="38100" dir="2700000" algn="tl" rotWithShape="0">
              <a:prstClr val="black">
                <a:alpha val="40000"/>
              </a:prstClr>
            </a:outerShdw>
          </a:effectLst>
        </p:spPr>
        <p:txBody>
          <a:bodyPr>
            <a:spAutoFit/>
          </a:bodyPr>
          <a:lstStyle/>
          <a:p>
            <a:pPr>
              <a:defRPr/>
            </a:pPr>
            <a:r>
              <a:rPr lang="en-US" sz="2930" dirty="0">
                <a:latin typeface="Calibri" panose="020F0502020204030204" pitchFamily="34" charset="0"/>
              </a:rPr>
              <a:t>1. </a:t>
            </a:r>
            <a:r>
              <a:rPr lang="en-US" sz="2930" dirty="0" err="1">
                <a:latin typeface="Calibri" panose="020F0502020204030204" pitchFamily="34" charset="0"/>
              </a:rPr>
              <a:t>Nayar</a:t>
            </a:r>
            <a:r>
              <a:rPr lang="en-US" sz="2930" dirty="0">
                <a:latin typeface="Calibri" panose="020F0502020204030204" pitchFamily="34" charset="0"/>
              </a:rPr>
              <a:t>, S., Nene, S., &amp; </a:t>
            </a:r>
            <a:r>
              <a:rPr lang="en-US" sz="2930" dirty="0" err="1">
                <a:latin typeface="Calibri" panose="020F0502020204030204" pitchFamily="34" charset="0"/>
              </a:rPr>
              <a:t>Murase</a:t>
            </a:r>
            <a:r>
              <a:rPr lang="en-US" sz="2930" dirty="0">
                <a:latin typeface="Calibri" panose="020F0502020204030204" pitchFamily="34" charset="0"/>
              </a:rPr>
              <a:t>, H. (1995). Subspace Methods for Robot Vision. </a:t>
            </a:r>
            <a:r>
              <a:rPr lang="en-US" sz="2930" i="1" dirty="0">
                <a:latin typeface="Calibri" panose="020F0502020204030204" pitchFamily="34" charset="0"/>
              </a:rPr>
              <a:t>IEEE Transactions on Robotics and Automation</a:t>
            </a:r>
            <a:r>
              <a:rPr lang="en-US" sz="2930" dirty="0">
                <a:latin typeface="Calibri" panose="020F0502020204030204" pitchFamily="34" charset="0"/>
              </a:rPr>
              <a:t>, 750-758.</a:t>
            </a:r>
            <a:br>
              <a:rPr lang="en-US" sz="2930" dirty="0">
                <a:latin typeface="Calibri" panose="020F0502020204030204" pitchFamily="34" charset="0"/>
              </a:rPr>
            </a:br>
            <a:endParaRPr lang="en-US" sz="2930" dirty="0">
              <a:latin typeface="Calibri" panose="020F0502020204030204" pitchFamily="34" charset="0"/>
            </a:endParaRPr>
          </a:p>
          <a:p>
            <a:pPr>
              <a:defRPr/>
            </a:pPr>
            <a:r>
              <a:rPr lang="en-US" sz="2930" dirty="0">
                <a:latin typeface="Calibri" panose="020F0502020204030204" pitchFamily="34" charset="0"/>
              </a:rPr>
              <a:t>2. Reel, P. S., Dooley, L. S., &amp; Wong, P. (2012). Efficient image registration using fast principal component analysis. </a:t>
            </a:r>
            <a:r>
              <a:rPr lang="en-US" sz="2930" i="1" dirty="0">
                <a:latin typeface="Calibri" panose="020F0502020204030204" pitchFamily="34" charset="0"/>
              </a:rPr>
              <a:t>2012 19th IEEE International Conference on Image Processing</a:t>
            </a:r>
            <a:r>
              <a:rPr lang="en-US" sz="2930" dirty="0">
                <a:latin typeface="Calibri" panose="020F0502020204030204" pitchFamily="34" charset="0"/>
              </a:rPr>
              <a:t>. doi:10.1109/icip.2012.6467196 </a:t>
            </a:r>
            <a:br>
              <a:rPr lang="en-US" sz="2930" dirty="0">
                <a:latin typeface="Calibri" panose="020F0502020204030204" pitchFamily="34" charset="0"/>
              </a:rPr>
            </a:br>
            <a:endParaRPr lang="en-US" sz="2930" dirty="0">
              <a:latin typeface="Calibri" panose="020F0502020204030204" pitchFamily="34" charset="0"/>
            </a:endParaRPr>
          </a:p>
          <a:p>
            <a:pPr>
              <a:defRPr/>
            </a:pPr>
            <a:r>
              <a:rPr lang="en-US" sz="2930" dirty="0">
                <a:latin typeface="Calibri" panose="020F0502020204030204" pitchFamily="34" charset="0"/>
              </a:rPr>
              <a:t>3. </a:t>
            </a:r>
            <a:r>
              <a:rPr lang="en-US" sz="2930" dirty="0" err="1">
                <a:latin typeface="Calibri" panose="020F0502020204030204" pitchFamily="34" charset="0"/>
              </a:rPr>
              <a:t>Zitová</a:t>
            </a:r>
            <a:r>
              <a:rPr lang="en-US" sz="2930" dirty="0">
                <a:latin typeface="Calibri" panose="020F0502020204030204" pitchFamily="34" charset="0"/>
              </a:rPr>
              <a:t>, B., &amp; </a:t>
            </a:r>
            <a:r>
              <a:rPr lang="en-US" sz="2930" dirty="0" err="1">
                <a:latin typeface="Calibri" panose="020F0502020204030204" pitchFamily="34" charset="0"/>
              </a:rPr>
              <a:t>Flusser</a:t>
            </a:r>
            <a:r>
              <a:rPr lang="en-US" sz="2930" dirty="0">
                <a:latin typeface="Calibri" panose="020F0502020204030204" pitchFamily="34" charset="0"/>
              </a:rPr>
              <a:t>, J. (2003). Image registration methods: A survey. </a:t>
            </a:r>
            <a:r>
              <a:rPr lang="en-US" sz="2930" i="1" dirty="0">
                <a:latin typeface="Calibri" panose="020F0502020204030204" pitchFamily="34" charset="0"/>
              </a:rPr>
              <a:t>Image and Vision Computing,</a:t>
            </a:r>
            <a:r>
              <a:rPr lang="en-US" sz="2930" dirty="0">
                <a:latin typeface="Calibri" panose="020F0502020204030204" pitchFamily="34" charset="0"/>
              </a:rPr>
              <a:t> </a:t>
            </a:r>
            <a:r>
              <a:rPr lang="en-US" sz="2930" i="1" dirty="0">
                <a:latin typeface="Calibri" panose="020F0502020204030204" pitchFamily="34" charset="0"/>
              </a:rPr>
              <a:t>21</a:t>
            </a:r>
            <a:r>
              <a:rPr lang="en-US" sz="2930" dirty="0">
                <a:latin typeface="Calibri" panose="020F0502020204030204" pitchFamily="34" charset="0"/>
              </a:rPr>
              <a:t>(11), 977-1000. doi:10.1016/s0262-8856(03)00137-9 </a:t>
            </a:r>
          </a:p>
          <a:p>
            <a:pPr>
              <a:defRPr/>
            </a:pPr>
            <a:endParaRPr lang="en-US" sz="2933" dirty="0">
              <a:latin typeface="Calibri" panose="020F0502020204030204" pitchFamily="34" charset="0"/>
            </a:endParaRPr>
          </a:p>
        </p:txBody>
      </p:sp>
      <p:sp>
        <p:nvSpPr>
          <p:cNvPr id="174" name="TextBox 173"/>
          <p:cNvSpPr txBox="1"/>
          <p:nvPr/>
        </p:nvSpPr>
        <p:spPr bwMode="auto">
          <a:xfrm>
            <a:off x="762000" y="19888200"/>
            <a:ext cx="12363450" cy="1735138"/>
          </a:xfrm>
          <a:prstGeom prst="rect">
            <a:avLst/>
          </a:prstGeom>
          <a:solidFill>
            <a:srgbClr val="003A70"/>
          </a:solidFill>
          <a:ln>
            <a:solidFill>
              <a:srgbClr val="8A979A"/>
            </a:solidFill>
          </a:ln>
          <a:effectLst>
            <a:outerShdw blurRad="50800" dist="38100" dir="2700000" algn="tl" rotWithShape="0">
              <a:prstClr val="black">
                <a:alpha val="40000"/>
              </a:prstClr>
            </a:outerShdw>
          </a:effectLst>
        </p:spPr>
        <p:txBody>
          <a:bodyPr lIns="419100" tIns="419100" rIns="419100" bIns="419100">
            <a:spAutoFit/>
          </a:bodyPr>
          <a:lstStyle/>
          <a:p>
            <a:pPr algn="ctr" defTabSz="2011720" eaLnBrk="1" fontAlgn="auto" hangingPunct="1">
              <a:spcBef>
                <a:spcPts val="0"/>
              </a:spcBef>
              <a:spcAft>
                <a:spcPts val="0"/>
              </a:spcAft>
              <a:defRPr/>
            </a:pPr>
            <a:r>
              <a:rPr lang="en-US" sz="5775" b="1" kern="0" dirty="0">
                <a:solidFill>
                  <a:srgbClr val="FFFFFF"/>
                </a:solidFill>
                <a:latin typeface="Calibri"/>
                <a:ea typeface="+mn-ea"/>
              </a:rPr>
              <a:t>Methods</a:t>
            </a:r>
          </a:p>
        </p:txBody>
      </p:sp>
      <mc:AlternateContent xmlns:mc="http://schemas.openxmlformats.org/markup-compatibility/2006">
        <mc:Choice xmlns:a14="http://schemas.microsoft.com/office/drawing/2010/main" Requires="a14">
          <p:sp>
            <p:nvSpPr>
              <p:cNvPr id="175" name="TextBox 174"/>
              <p:cNvSpPr txBox="1"/>
              <p:nvPr/>
            </p:nvSpPr>
            <p:spPr>
              <a:xfrm>
                <a:off x="762000" y="21999575"/>
                <a:ext cx="12725400" cy="8243090"/>
              </a:xfrm>
              <a:prstGeom prst="rect">
                <a:avLst/>
              </a:prstGeom>
              <a:noFill/>
              <a:ln>
                <a:noFill/>
              </a:ln>
              <a:effectLst>
                <a:outerShdw blurRad="50800" dist="38100" dir="2700000" algn="tl" rotWithShape="0">
                  <a:prstClr val="black">
                    <a:alpha val="40000"/>
                  </a:prstClr>
                </a:outerShdw>
              </a:effectLst>
            </p:spPr>
            <p:txBody>
              <a:bodyPr wrap="square">
                <a:spAutoFit/>
              </a:bodyPr>
              <a:lstStyle/>
              <a:p>
                <a:pPr marL="457200" indent="-457200">
                  <a:lnSpc>
                    <a:spcPct val="150000"/>
                  </a:lnSpc>
                  <a:buFont typeface="Arial" panose="020B0604020202020204" pitchFamily="34" charset="0"/>
                  <a:buChar char="•"/>
                  <a:defRPr/>
                </a:pPr>
                <a:r>
                  <a:rPr lang="en-US" sz="2933" dirty="0">
                    <a:latin typeface="Calibri" panose="020F0502020204030204" pitchFamily="34" charset="0"/>
                  </a:rPr>
                  <a:t>All images used in this work were taken from the ORL database</a:t>
                </a:r>
              </a:p>
              <a:p>
                <a:pPr marL="457200" indent="-457200">
                  <a:lnSpc>
                    <a:spcPct val="150000"/>
                  </a:lnSpc>
                  <a:buFont typeface="Arial" panose="020B0604020202020204" pitchFamily="34" charset="0"/>
                  <a:buChar char="•"/>
                  <a:defRPr/>
                </a:pPr>
                <a:r>
                  <a:rPr lang="en-US" sz="2933" dirty="0">
                    <a:latin typeface="Calibri" panose="020F0502020204030204" pitchFamily="34" charset="0"/>
                  </a:rPr>
                  <a:t>Represent greyscale images as a point in high dimensional image space</a:t>
                </a:r>
              </a:p>
              <a:p>
                <a:pPr marL="881063" lvl="1" indent="-457200">
                  <a:lnSpc>
                    <a:spcPct val="150000"/>
                  </a:lnSpc>
                  <a:buFont typeface="Arial" panose="020B0604020202020204" pitchFamily="34" charset="0"/>
                  <a:buChar char="•"/>
                  <a:defRPr/>
                </a:pPr>
                <a:r>
                  <a:rPr lang="en-US" sz="2933" dirty="0">
                    <a:latin typeface="Calibri" panose="020F0502020204030204" pitchFamily="34" charset="0"/>
                  </a:rPr>
                  <a:t>i.e., </a:t>
                </a:r>
                <a14:m>
                  <m:oMath xmlns:m="http://schemas.openxmlformats.org/officeDocument/2006/math">
                    <m:sSub>
                      <m:sSubPr>
                        <m:ctrlPr>
                          <a:rPr lang="en-US" sz="2933" b="0" i="1" smtClean="0">
                            <a:latin typeface="Cambria Math" panose="02040503050406030204" pitchFamily="18" charset="0"/>
                          </a:rPr>
                        </m:ctrlPr>
                      </m:sSubPr>
                      <m:e>
                        <m:r>
                          <a:rPr lang="en-US" sz="2933" b="0" i="1" smtClean="0">
                            <a:latin typeface="Cambria Math" panose="02040503050406030204" pitchFamily="18" charset="0"/>
                          </a:rPr>
                          <m:t>𝑥</m:t>
                        </m:r>
                      </m:e>
                      <m:sub>
                        <m:r>
                          <a:rPr lang="en-US" sz="2933" b="0" i="1" smtClean="0">
                            <a:latin typeface="Cambria Math" panose="02040503050406030204" pitchFamily="18" charset="0"/>
                          </a:rPr>
                          <m:t>𝑖</m:t>
                        </m:r>
                      </m:sub>
                    </m:sSub>
                    <m:r>
                      <a:rPr lang="en-US" sz="2933" b="0" i="1" smtClean="0">
                        <a:latin typeface="Cambria Math" panose="02040503050406030204" pitchFamily="18" charset="0"/>
                        <a:ea typeface="Cambria Math" panose="02040503050406030204" pitchFamily="18" charset="0"/>
                      </a:rPr>
                      <m:t>∈</m:t>
                    </m:r>
                    <m:sSup>
                      <m:sSupPr>
                        <m:ctrlPr>
                          <a:rPr lang="en-US" sz="2933" b="0" i="1" smtClean="0">
                            <a:latin typeface="Cambria Math" panose="02040503050406030204" pitchFamily="18" charset="0"/>
                            <a:ea typeface="Cambria Math" panose="02040503050406030204" pitchFamily="18" charset="0"/>
                          </a:rPr>
                        </m:ctrlPr>
                      </m:sSupPr>
                      <m:e>
                        <m:r>
                          <a:rPr lang="en-US" sz="2933" b="0" i="1" smtClean="0">
                            <a:latin typeface="Cambria Math" panose="02040503050406030204" pitchFamily="18" charset="0"/>
                            <a:ea typeface="Cambria Math" panose="02040503050406030204" pitchFamily="18" charset="0"/>
                          </a:rPr>
                          <m:t>[0,1]</m:t>
                        </m:r>
                      </m:e>
                      <m:sup>
                        <m:r>
                          <a:rPr lang="en-US" sz="2933" b="0" i="1" smtClean="0">
                            <a:latin typeface="Cambria Math" panose="02040503050406030204" pitchFamily="18" charset="0"/>
                            <a:ea typeface="Cambria Math" panose="02040503050406030204" pitchFamily="18" charset="0"/>
                          </a:rPr>
                          <m:t>h𝑣</m:t>
                        </m:r>
                        <m:r>
                          <a:rPr lang="en-US" sz="2933" b="0" i="1" smtClean="0">
                            <a:latin typeface="Cambria Math" panose="02040503050406030204" pitchFamily="18" charset="0"/>
                            <a:ea typeface="Cambria Math" panose="02040503050406030204" pitchFamily="18" charset="0"/>
                          </a:rPr>
                          <m:t>×1</m:t>
                        </m:r>
                      </m:sup>
                    </m:sSup>
                  </m:oMath>
                </a14:m>
                <a:endParaRPr lang="en-US" sz="2933" dirty="0">
                  <a:latin typeface="Calibri" panose="020F0502020204030204" pitchFamily="34" charset="0"/>
                </a:endParaRPr>
              </a:p>
              <a:p>
                <a:pPr marL="457200" indent="-457200">
                  <a:lnSpc>
                    <a:spcPct val="150000"/>
                  </a:lnSpc>
                  <a:buFont typeface="Arial" panose="020B0604020202020204" pitchFamily="34" charset="0"/>
                  <a:buChar char="•"/>
                  <a:defRPr/>
                </a:pPr>
                <a:r>
                  <a:rPr lang="en-US" sz="2933" dirty="0">
                    <a:latin typeface="Calibri" panose="020F0502020204030204" pitchFamily="34" charset="0"/>
                  </a:rPr>
                  <a:t>Apply each of the aforementioned transformations to each facial image in the database</a:t>
                </a:r>
              </a:p>
              <a:p>
                <a:pPr marL="457200" indent="-457200">
                  <a:lnSpc>
                    <a:spcPct val="150000"/>
                  </a:lnSpc>
                  <a:buFont typeface="Arial" panose="020B0604020202020204" pitchFamily="34" charset="0"/>
                  <a:buChar char="•"/>
                  <a:defRPr/>
                </a:pPr>
                <a:r>
                  <a:rPr lang="en-US" sz="2933" dirty="0">
                    <a:latin typeface="Calibri" panose="020F0502020204030204" pitchFamily="34" charset="0"/>
                  </a:rPr>
                  <a:t>Store each transformed image into a collection of images in a data matrix </a:t>
                </a:r>
                <a14:m>
                  <m:oMath xmlns:m="http://schemas.openxmlformats.org/officeDocument/2006/math">
                    <m:r>
                      <a:rPr lang="en-US" sz="2933" b="0" i="1" smtClean="0">
                        <a:latin typeface="Cambria Math" panose="02040503050406030204" pitchFamily="18" charset="0"/>
                      </a:rPr>
                      <m:t>𝑋</m:t>
                    </m:r>
                  </m:oMath>
                </a14:m>
                <a:endParaRPr lang="en-US" sz="2933" dirty="0">
                  <a:latin typeface="Calibri" panose="020F0502020204030204" pitchFamily="34" charset="0"/>
                </a:endParaRPr>
              </a:p>
              <a:p>
                <a:pPr marL="881063" lvl="1" indent="-457200">
                  <a:lnSpc>
                    <a:spcPct val="150000"/>
                  </a:lnSpc>
                  <a:buFont typeface="Arial" panose="020B0604020202020204" pitchFamily="34" charset="0"/>
                  <a:buChar char="•"/>
                  <a:defRPr/>
                </a:pPr>
                <a14:m>
                  <m:oMath xmlns:m="http://schemas.openxmlformats.org/officeDocument/2006/math">
                    <m:r>
                      <a:rPr lang="en-US" sz="2933" b="0" i="1" smtClean="0">
                        <a:latin typeface="Cambria Math" panose="02040503050406030204" pitchFamily="18" charset="0"/>
                      </a:rPr>
                      <m:t>𝑋</m:t>
                    </m:r>
                    <m:r>
                      <a:rPr lang="en-US" sz="2933" b="0" i="1" smtClean="0">
                        <a:latin typeface="Cambria Math" panose="02040503050406030204" pitchFamily="18" charset="0"/>
                      </a:rPr>
                      <m:t>=[</m:t>
                    </m:r>
                    <m:sSub>
                      <m:sSubPr>
                        <m:ctrlPr>
                          <a:rPr lang="en-US" sz="2933" b="0" i="1" smtClean="0">
                            <a:latin typeface="Cambria Math" panose="02040503050406030204" pitchFamily="18" charset="0"/>
                          </a:rPr>
                        </m:ctrlPr>
                      </m:sSubPr>
                      <m:e>
                        <m:r>
                          <a:rPr lang="en-US" sz="2933" b="0" i="1" smtClean="0">
                            <a:latin typeface="Cambria Math" panose="02040503050406030204" pitchFamily="18" charset="0"/>
                          </a:rPr>
                          <m:t>𝑥</m:t>
                        </m:r>
                      </m:e>
                      <m:sub>
                        <m:r>
                          <a:rPr lang="en-US" sz="2933" b="0" i="1" smtClean="0">
                            <a:latin typeface="Cambria Math" panose="02040503050406030204" pitchFamily="18" charset="0"/>
                          </a:rPr>
                          <m:t>1</m:t>
                        </m:r>
                      </m:sub>
                    </m:sSub>
                    <m:r>
                      <a:rPr lang="en-US" sz="2933" b="0" i="1" smtClean="0">
                        <a:latin typeface="Cambria Math" panose="02040503050406030204" pitchFamily="18" charset="0"/>
                      </a:rPr>
                      <m:t>,</m:t>
                    </m:r>
                    <m:sSub>
                      <m:sSubPr>
                        <m:ctrlPr>
                          <a:rPr lang="en-US" sz="2933" b="0" i="1" smtClean="0">
                            <a:latin typeface="Cambria Math" panose="02040503050406030204" pitchFamily="18" charset="0"/>
                          </a:rPr>
                        </m:ctrlPr>
                      </m:sSubPr>
                      <m:e>
                        <m:r>
                          <a:rPr lang="en-US" sz="2933" b="0" i="1" smtClean="0">
                            <a:latin typeface="Cambria Math" panose="02040503050406030204" pitchFamily="18" charset="0"/>
                          </a:rPr>
                          <m:t>𝑥</m:t>
                        </m:r>
                      </m:e>
                      <m:sub>
                        <m:r>
                          <a:rPr lang="en-US" sz="2933" b="0" i="1" smtClean="0">
                            <a:latin typeface="Cambria Math" panose="02040503050406030204" pitchFamily="18" charset="0"/>
                          </a:rPr>
                          <m:t>2</m:t>
                        </m:r>
                      </m:sub>
                    </m:sSub>
                    <m:r>
                      <a:rPr lang="en-US" sz="2933" b="0" i="1" smtClean="0">
                        <a:latin typeface="Cambria Math" panose="02040503050406030204" pitchFamily="18" charset="0"/>
                      </a:rPr>
                      <m:t>,…,</m:t>
                    </m:r>
                    <m:sSub>
                      <m:sSubPr>
                        <m:ctrlPr>
                          <a:rPr lang="en-US" sz="2933" b="0" i="1" smtClean="0">
                            <a:latin typeface="Cambria Math" panose="02040503050406030204" pitchFamily="18" charset="0"/>
                          </a:rPr>
                        </m:ctrlPr>
                      </m:sSubPr>
                      <m:e>
                        <m:r>
                          <a:rPr lang="en-US" sz="2933" b="0" i="1" smtClean="0">
                            <a:latin typeface="Cambria Math" panose="02040503050406030204" pitchFamily="18" charset="0"/>
                          </a:rPr>
                          <m:t>𝑥</m:t>
                        </m:r>
                      </m:e>
                      <m:sub>
                        <m:r>
                          <a:rPr lang="en-US" sz="2933" b="0" i="1" smtClean="0">
                            <a:latin typeface="Cambria Math" panose="02040503050406030204" pitchFamily="18" charset="0"/>
                          </a:rPr>
                          <m:t>𝑛</m:t>
                        </m:r>
                      </m:sub>
                    </m:sSub>
                    <m:r>
                      <a:rPr lang="en-US" sz="2933" b="0" i="1" smtClean="0">
                        <a:latin typeface="Cambria Math" panose="02040503050406030204" pitchFamily="18" charset="0"/>
                      </a:rPr>
                      <m:t>]</m:t>
                    </m:r>
                  </m:oMath>
                </a14:m>
                <a:endParaRPr lang="en-US" sz="2933" dirty="0">
                  <a:latin typeface="Calibri" panose="020F0502020204030204" pitchFamily="34" charset="0"/>
                </a:endParaRPr>
              </a:p>
              <a:p>
                <a:pPr marL="457200" indent="-457200">
                  <a:lnSpc>
                    <a:spcPct val="150000"/>
                  </a:lnSpc>
                  <a:buFont typeface="Arial" panose="020B0604020202020204" pitchFamily="34" charset="0"/>
                  <a:buChar char="•"/>
                  <a:defRPr/>
                </a:pPr>
                <a:r>
                  <a:rPr lang="en-US" sz="2933" dirty="0">
                    <a:latin typeface="Calibri" panose="020F0502020204030204" pitchFamily="34" charset="0"/>
                  </a:rPr>
                  <a:t>Apply the Singular Value Decomposition to the image data matrix</a:t>
                </a:r>
              </a:p>
              <a:p>
                <a:pPr marL="881063" lvl="1" indent="-457200">
                  <a:lnSpc>
                    <a:spcPct val="150000"/>
                  </a:lnSpc>
                  <a:buFont typeface="Arial" panose="020B0604020202020204" pitchFamily="34" charset="0"/>
                  <a:buChar char="•"/>
                  <a:defRPr/>
                </a:pPr>
                <a14:m>
                  <m:oMath xmlns:m="http://schemas.openxmlformats.org/officeDocument/2006/math">
                    <m:r>
                      <a:rPr lang="en-US" sz="2933" b="0" i="1" smtClean="0">
                        <a:latin typeface="Cambria Math" panose="02040503050406030204" pitchFamily="18" charset="0"/>
                      </a:rPr>
                      <m:t>𝑠𝑣𝑑</m:t>
                    </m:r>
                    <m:d>
                      <m:dPr>
                        <m:ctrlPr>
                          <a:rPr lang="en-US" sz="2933" b="0" i="1" smtClean="0">
                            <a:latin typeface="Cambria Math" panose="02040503050406030204" pitchFamily="18" charset="0"/>
                          </a:rPr>
                        </m:ctrlPr>
                      </m:dPr>
                      <m:e>
                        <m:r>
                          <a:rPr lang="en-US" sz="2933" b="0" i="1" smtClean="0">
                            <a:latin typeface="Cambria Math" panose="02040503050406030204" pitchFamily="18" charset="0"/>
                          </a:rPr>
                          <m:t>𝑋</m:t>
                        </m:r>
                      </m:e>
                    </m:d>
                    <m:r>
                      <a:rPr lang="en-US" sz="2933" b="0" i="1" smtClean="0">
                        <a:latin typeface="Cambria Math" panose="02040503050406030204" pitchFamily="18" charset="0"/>
                      </a:rPr>
                      <m:t>=</m:t>
                    </m:r>
                    <m:r>
                      <a:rPr lang="en-US" sz="2933" b="0" i="1" smtClean="0">
                        <a:latin typeface="Cambria Math" panose="02040503050406030204" pitchFamily="18" charset="0"/>
                      </a:rPr>
                      <m:t>𝑈𝑆</m:t>
                    </m:r>
                    <m:sSup>
                      <m:sSupPr>
                        <m:ctrlPr>
                          <a:rPr lang="en-US" sz="2933" b="0" i="1" smtClean="0">
                            <a:latin typeface="Cambria Math" panose="02040503050406030204" pitchFamily="18" charset="0"/>
                          </a:rPr>
                        </m:ctrlPr>
                      </m:sSupPr>
                      <m:e>
                        <m:r>
                          <a:rPr lang="en-US" sz="2933" b="0" i="1" smtClean="0">
                            <a:latin typeface="Cambria Math" panose="02040503050406030204" pitchFamily="18" charset="0"/>
                          </a:rPr>
                          <m:t>𝑉</m:t>
                        </m:r>
                      </m:e>
                      <m:sup>
                        <m:r>
                          <a:rPr lang="en-US" sz="2933" b="0" i="1" smtClean="0">
                            <a:latin typeface="Cambria Math" panose="02040503050406030204" pitchFamily="18" charset="0"/>
                          </a:rPr>
                          <m:t>𝑇</m:t>
                        </m:r>
                      </m:sup>
                    </m:sSup>
                  </m:oMath>
                </a14:m>
                <a:endParaRPr lang="en-US" sz="2933" dirty="0">
                  <a:latin typeface="Calibri" panose="020F0502020204030204" pitchFamily="34" charset="0"/>
                </a:endParaRPr>
              </a:p>
              <a:p>
                <a:pPr marL="457200" indent="-457200">
                  <a:lnSpc>
                    <a:spcPct val="150000"/>
                  </a:lnSpc>
                  <a:buFont typeface="Arial" panose="020B0604020202020204" pitchFamily="34" charset="0"/>
                  <a:buChar char="•"/>
                  <a:defRPr/>
                </a:pPr>
                <a:r>
                  <a:rPr lang="en-US" sz="2933" dirty="0">
                    <a:latin typeface="Calibri" panose="020F0502020204030204" pitchFamily="34" charset="0"/>
                  </a:rPr>
                  <a:t>Construct a 3-dimensional manifold for investigation of the geometric structure</a:t>
                </a:r>
              </a:p>
              <a:p>
                <a:pPr marL="881063" lvl="1" indent="-457200">
                  <a:lnSpc>
                    <a:spcPct val="150000"/>
                  </a:lnSpc>
                  <a:buFont typeface="Arial" panose="020B0604020202020204" pitchFamily="34" charset="0"/>
                  <a:buChar char="•"/>
                  <a:defRPr/>
                </a:pPr>
                <a14:m>
                  <m:oMath xmlns:m="http://schemas.openxmlformats.org/officeDocument/2006/math">
                    <m:r>
                      <a:rPr lang="en-US" sz="2933" i="1" smtClean="0">
                        <a:latin typeface="Cambria Math" panose="02040503050406030204" pitchFamily="18" charset="0"/>
                        <a:ea typeface="Cambria Math" panose="02040503050406030204" pitchFamily="18" charset="0"/>
                      </a:rPr>
                      <m:t>ℳ</m:t>
                    </m:r>
                    <m:r>
                      <a:rPr lang="en-US" sz="2933" b="0" i="1" smtClean="0">
                        <a:latin typeface="Cambria Math" panose="02040503050406030204" pitchFamily="18" charset="0"/>
                        <a:ea typeface="Cambria Math" panose="02040503050406030204" pitchFamily="18" charset="0"/>
                      </a:rPr>
                      <m:t>=</m:t>
                    </m:r>
                    <m:sSubSup>
                      <m:sSubSupPr>
                        <m:ctrlPr>
                          <a:rPr lang="en-US" sz="2933" b="0" i="1" smtClean="0">
                            <a:latin typeface="Cambria Math" panose="02040503050406030204" pitchFamily="18" charset="0"/>
                            <a:ea typeface="Cambria Math" panose="02040503050406030204" pitchFamily="18" charset="0"/>
                          </a:rPr>
                        </m:ctrlPr>
                      </m:sSubSupPr>
                      <m:e>
                        <m:r>
                          <a:rPr lang="en-US" sz="2933" b="0" i="1" smtClean="0">
                            <a:latin typeface="Cambria Math" panose="02040503050406030204" pitchFamily="18" charset="0"/>
                            <a:ea typeface="Cambria Math" panose="02040503050406030204" pitchFamily="18" charset="0"/>
                          </a:rPr>
                          <m:t>𝑈</m:t>
                        </m:r>
                      </m:e>
                      <m:sub>
                        <m:r>
                          <a:rPr lang="en-US" sz="2933" b="0" i="1" smtClean="0">
                            <a:latin typeface="Cambria Math" panose="02040503050406030204" pitchFamily="18" charset="0"/>
                            <a:ea typeface="Cambria Math" panose="02040503050406030204" pitchFamily="18" charset="0"/>
                          </a:rPr>
                          <m:t>3</m:t>
                        </m:r>
                      </m:sub>
                      <m:sup>
                        <m:r>
                          <a:rPr lang="en-US" sz="2933" b="0" i="1" smtClean="0">
                            <a:latin typeface="Cambria Math" panose="02040503050406030204" pitchFamily="18" charset="0"/>
                            <a:ea typeface="Cambria Math" panose="02040503050406030204" pitchFamily="18" charset="0"/>
                          </a:rPr>
                          <m:t>𝑇</m:t>
                        </m:r>
                      </m:sup>
                    </m:sSubSup>
                    <m:r>
                      <a:rPr lang="en-US" sz="2933" b="0" i="1" smtClean="0">
                        <a:latin typeface="Cambria Math" panose="02040503050406030204" pitchFamily="18" charset="0"/>
                        <a:ea typeface="Cambria Math" panose="02040503050406030204" pitchFamily="18" charset="0"/>
                      </a:rPr>
                      <m:t>𝑋</m:t>
                    </m:r>
                  </m:oMath>
                </a14:m>
                <a:r>
                  <a:rPr lang="en-US" sz="2933" dirty="0">
                    <a:latin typeface="Calibri" panose="020F0502020204030204" pitchFamily="34" charset="0"/>
                  </a:rPr>
                  <a:t>, where </a:t>
                </a:r>
                <a14:m>
                  <m:oMath xmlns:m="http://schemas.openxmlformats.org/officeDocument/2006/math">
                    <m:sSub>
                      <m:sSubPr>
                        <m:ctrlPr>
                          <a:rPr lang="en-US" sz="2933" i="1" smtClean="0">
                            <a:latin typeface="Cambria Math" panose="02040503050406030204" pitchFamily="18" charset="0"/>
                          </a:rPr>
                        </m:ctrlPr>
                      </m:sSubPr>
                      <m:e>
                        <m:r>
                          <a:rPr lang="en-US" sz="2933" b="0" i="1" smtClean="0">
                            <a:latin typeface="Cambria Math" panose="02040503050406030204" pitchFamily="18" charset="0"/>
                          </a:rPr>
                          <m:t>𝑈</m:t>
                        </m:r>
                      </m:e>
                      <m:sub>
                        <m:r>
                          <a:rPr lang="en-US" sz="2933" b="0" i="1" smtClean="0">
                            <a:latin typeface="Cambria Math" panose="02040503050406030204" pitchFamily="18" charset="0"/>
                          </a:rPr>
                          <m:t>3</m:t>
                        </m:r>
                      </m:sub>
                    </m:sSub>
                  </m:oMath>
                </a14:m>
                <a:r>
                  <a:rPr lang="en-US" sz="2933" dirty="0">
                    <a:latin typeface="Calibri" panose="020F0502020204030204" pitchFamily="34" charset="0"/>
                  </a:rPr>
                  <a:t> contains the first three columns of </a:t>
                </a:r>
                <a14:m>
                  <m:oMath xmlns:m="http://schemas.openxmlformats.org/officeDocument/2006/math">
                    <m:r>
                      <a:rPr lang="en-US" sz="2933" b="0" i="1" smtClean="0">
                        <a:latin typeface="Cambria Math" panose="02040503050406030204" pitchFamily="18" charset="0"/>
                      </a:rPr>
                      <m:t>𝑈</m:t>
                    </m:r>
                  </m:oMath>
                </a14:m>
                <a:endParaRPr lang="en-US" sz="2933" dirty="0">
                  <a:latin typeface="Calibri" panose="020F0502020204030204" pitchFamily="34" charset="0"/>
                </a:endParaRPr>
              </a:p>
              <a:p>
                <a:pPr marL="457200" indent="-457200">
                  <a:lnSpc>
                    <a:spcPct val="150000"/>
                  </a:lnSpc>
                  <a:buFont typeface="Arial" panose="020B0604020202020204" pitchFamily="34" charset="0"/>
                  <a:buChar char="•"/>
                  <a:defRPr/>
                </a:pPr>
                <a:r>
                  <a:rPr lang="en-US" sz="2933" dirty="0">
                    <a:latin typeface="Calibri" panose="020F0502020204030204" pitchFamily="34" charset="0"/>
                  </a:rPr>
                  <a:t>Repeat this process for multiple subjects and all four transformations</a:t>
                </a:r>
              </a:p>
            </p:txBody>
          </p:sp>
        </mc:Choice>
        <mc:Fallback>
          <p:sp>
            <p:nvSpPr>
              <p:cNvPr id="175" name="TextBox 174"/>
              <p:cNvSpPr txBox="1">
                <a:spLocks noRot="1" noChangeAspect="1" noMove="1" noResize="1" noEditPoints="1" noAdjustHandles="1" noChangeArrowheads="1" noChangeShapeType="1" noTextEdit="1"/>
              </p:cNvSpPr>
              <p:nvPr/>
            </p:nvSpPr>
            <p:spPr>
              <a:xfrm>
                <a:off x="762000" y="21999575"/>
                <a:ext cx="12725400" cy="8243090"/>
              </a:xfrm>
              <a:prstGeom prst="rect">
                <a:avLst/>
              </a:prstGeom>
              <a:blipFill>
                <a:blip r:embed="rId14"/>
                <a:stretch>
                  <a:fillRect/>
                </a:stretch>
              </a:blipFill>
              <a:ln>
                <a:no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35" name="TextBox 34"/>
          <p:cNvSpPr txBox="1"/>
          <p:nvPr/>
        </p:nvSpPr>
        <p:spPr>
          <a:xfrm>
            <a:off x="762000" y="15301913"/>
            <a:ext cx="12363450" cy="4154599"/>
          </a:xfrm>
          <a:prstGeom prst="rect">
            <a:avLst/>
          </a:prstGeom>
          <a:noFill/>
          <a:ln>
            <a:noFill/>
          </a:ln>
          <a:effectLst>
            <a:outerShdw blurRad="50800" dist="38100" dir="2700000" algn="tl" rotWithShape="0">
              <a:prstClr val="black">
                <a:alpha val="40000"/>
              </a:prstClr>
            </a:outerShdw>
          </a:effectLst>
        </p:spPr>
        <p:txBody>
          <a:bodyPr>
            <a:spAutoFit/>
          </a:bodyPr>
          <a:lstStyle/>
          <a:p>
            <a:pPr marL="457200" indent="-457200">
              <a:lnSpc>
                <a:spcPct val="150000"/>
              </a:lnSpc>
              <a:buFont typeface="Arial" panose="020B0604020202020204" pitchFamily="34" charset="0"/>
              <a:buChar char="•"/>
              <a:defRPr/>
            </a:pPr>
            <a:r>
              <a:rPr lang="en-US" sz="2933" dirty="0">
                <a:latin typeface="Calibri" panose="020F0502020204030204" pitchFamily="34" charset="0"/>
              </a:rPr>
              <a:t>Our objective is to investigate the geometric structure of facial manifolds across different image registration transformations </a:t>
            </a:r>
          </a:p>
          <a:p>
            <a:pPr marL="881063" lvl="1" indent="-457200">
              <a:lnSpc>
                <a:spcPct val="150000"/>
              </a:lnSpc>
              <a:buFont typeface="Arial" panose="020B0604020202020204" pitchFamily="34" charset="0"/>
              <a:buChar char="•"/>
              <a:defRPr/>
            </a:pPr>
            <a:r>
              <a:rPr lang="en-US" sz="2933" dirty="0">
                <a:latin typeface="Calibri" panose="020F0502020204030204" pitchFamily="34" charset="0"/>
              </a:rPr>
              <a:t>Scale</a:t>
            </a:r>
          </a:p>
          <a:p>
            <a:pPr marL="881063" lvl="1" indent="-457200">
              <a:lnSpc>
                <a:spcPct val="150000"/>
              </a:lnSpc>
              <a:buFont typeface="Arial" panose="020B0604020202020204" pitchFamily="34" charset="0"/>
              <a:buChar char="•"/>
              <a:defRPr/>
            </a:pPr>
            <a:r>
              <a:rPr lang="en-US" sz="2933" dirty="0">
                <a:latin typeface="Calibri" panose="020F0502020204030204" pitchFamily="34" charset="0"/>
              </a:rPr>
              <a:t>Registration</a:t>
            </a:r>
          </a:p>
          <a:p>
            <a:pPr marL="881063" lvl="1" indent="-457200">
              <a:lnSpc>
                <a:spcPct val="150000"/>
              </a:lnSpc>
              <a:buFont typeface="Arial" panose="020B0604020202020204" pitchFamily="34" charset="0"/>
              <a:buChar char="•"/>
              <a:defRPr/>
            </a:pPr>
            <a:r>
              <a:rPr lang="en-US" sz="2933" dirty="0">
                <a:latin typeface="Calibri" panose="020F0502020204030204" pitchFamily="34" charset="0"/>
              </a:rPr>
              <a:t>Planar Rotation</a:t>
            </a:r>
          </a:p>
          <a:p>
            <a:pPr marL="881063" lvl="1" indent="-457200">
              <a:lnSpc>
                <a:spcPct val="150000"/>
              </a:lnSpc>
              <a:buFont typeface="Arial" panose="020B0604020202020204" pitchFamily="34" charset="0"/>
              <a:buChar char="•"/>
              <a:defRPr/>
            </a:pPr>
            <a:r>
              <a:rPr lang="en-US" sz="2933" dirty="0">
                <a:latin typeface="Calibri" panose="020F0502020204030204" pitchFamily="34" charset="0"/>
              </a:rPr>
              <a:t>Projective Skew</a:t>
            </a:r>
          </a:p>
        </p:txBody>
      </p:sp>
      <p:pic>
        <p:nvPicPr>
          <p:cNvPr id="2078"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156400" y="479425"/>
            <a:ext cx="256698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4785845" y="8511235"/>
            <a:ext cx="2450592" cy="2842565"/>
            <a:chOff x="14785845" y="8293608"/>
            <a:chExt cx="2450592" cy="2842565"/>
          </a:xfrm>
        </p:grpSpPr>
        <p:pic>
          <p:nvPicPr>
            <p:cNvPr id="9" name="Picture 8"/>
            <p:cNvPicPr>
              <a:picLocks noChangeAspect="1"/>
            </p:cNvPicPr>
            <p:nvPr/>
          </p:nvPicPr>
          <p:blipFill>
            <a:blip r:embed="rId16"/>
            <a:stretch>
              <a:fillRect/>
            </a:stretch>
          </p:blipFill>
          <p:spPr>
            <a:xfrm>
              <a:off x="14785845" y="8293608"/>
              <a:ext cx="2450592" cy="2450592"/>
            </a:xfrm>
            <a:prstGeom prst="rect">
              <a:avLst/>
            </a:prstGeom>
          </p:spPr>
        </p:pic>
        <p:sp>
          <p:nvSpPr>
            <p:cNvPr id="14" name="TextBox 13"/>
            <p:cNvSpPr txBox="1"/>
            <p:nvPr/>
          </p:nvSpPr>
          <p:spPr>
            <a:xfrm>
              <a:off x="14785845" y="10705286"/>
              <a:ext cx="2450592" cy="430887"/>
            </a:xfrm>
            <a:prstGeom prst="rect">
              <a:avLst/>
            </a:prstGeom>
            <a:noFill/>
          </p:spPr>
          <p:txBody>
            <a:bodyPr wrap="square" rtlCol="0">
              <a:spAutoFit/>
            </a:bodyPr>
            <a:lstStyle/>
            <a:p>
              <a:pPr algn="ctr"/>
              <a:r>
                <a:rPr lang="en-US" dirty="0">
                  <a:latin typeface="Calibri" panose="020F0502020204030204" pitchFamily="34" charset="0"/>
                </a:rPr>
                <a:t>Registration</a:t>
              </a:r>
            </a:p>
          </p:txBody>
        </p:sp>
      </p:grpSp>
      <p:grpSp>
        <p:nvGrpSpPr>
          <p:cNvPr id="16" name="Group 15"/>
          <p:cNvGrpSpPr/>
          <p:nvPr/>
        </p:nvGrpSpPr>
        <p:grpSpPr>
          <a:xfrm>
            <a:off x="17498566" y="8511235"/>
            <a:ext cx="2450592" cy="2842565"/>
            <a:chOff x="17498566" y="8293608"/>
            <a:chExt cx="2450592" cy="2842565"/>
          </a:xfrm>
        </p:grpSpPr>
        <p:pic>
          <p:nvPicPr>
            <p:cNvPr id="11" name="Picture 10"/>
            <p:cNvPicPr>
              <a:picLocks noChangeAspect="1"/>
            </p:cNvPicPr>
            <p:nvPr/>
          </p:nvPicPr>
          <p:blipFill>
            <a:blip r:embed="rId17"/>
            <a:stretch>
              <a:fillRect/>
            </a:stretch>
          </p:blipFill>
          <p:spPr>
            <a:xfrm>
              <a:off x="17498566" y="8293608"/>
              <a:ext cx="2450592" cy="2450592"/>
            </a:xfrm>
            <a:prstGeom prst="rect">
              <a:avLst/>
            </a:prstGeom>
          </p:spPr>
        </p:pic>
        <p:sp>
          <p:nvSpPr>
            <p:cNvPr id="42" name="TextBox 41"/>
            <p:cNvSpPr txBox="1"/>
            <p:nvPr/>
          </p:nvSpPr>
          <p:spPr>
            <a:xfrm>
              <a:off x="17498566" y="10705286"/>
              <a:ext cx="2450592" cy="430887"/>
            </a:xfrm>
            <a:prstGeom prst="rect">
              <a:avLst/>
            </a:prstGeom>
            <a:noFill/>
          </p:spPr>
          <p:txBody>
            <a:bodyPr wrap="square" rtlCol="0">
              <a:spAutoFit/>
            </a:bodyPr>
            <a:lstStyle/>
            <a:p>
              <a:pPr algn="ctr"/>
              <a:r>
                <a:rPr lang="en-US" dirty="0">
                  <a:latin typeface="Calibri" panose="020F0502020204030204" pitchFamily="34" charset="0"/>
                </a:rPr>
                <a:t>Scale</a:t>
              </a:r>
            </a:p>
          </p:txBody>
        </p:sp>
      </p:grpSp>
      <p:grpSp>
        <p:nvGrpSpPr>
          <p:cNvPr id="17" name="Group 16"/>
          <p:cNvGrpSpPr/>
          <p:nvPr/>
        </p:nvGrpSpPr>
        <p:grpSpPr>
          <a:xfrm>
            <a:off x="20211287" y="8511235"/>
            <a:ext cx="2450592" cy="2842565"/>
            <a:chOff x="20211287" y="8293608"/>
            <a:chExt cx="2450592" cy="2842565"/>
          </a:xfrm>
        </p:grpSpPr>
        <p:pic>
          <p:nvPicPr>
            <p:cNvPr id="10" name="Picture 9"/>
            <p:cNvPicPr>
              <a:picLocks noChangeAspect="1"/>
            </p:cNvPicPr>
            <p:nvPr/>
          </p:nvPicPr>
          <p:blipFill>
            <a:blip r:embed="rId18"/>
            <a:stretch>
              <a:fillRect/>
            </a:stretch>
          </p:blipFill>
          <p:spPr>
            <a:xfrm>
              <a:off x="20211287" y="8293608"/>
              <a:ext cx="2450592" cy="2450592"/>
            </a:xfrm>
            <a:prstGeom prst="rect">
              <a:avLst/>
            </a:prstGeom>
          </p:spPr>
        </p:pic>
        <p:sp>
          <p:nvSpPr>
            <p:cNvPr id="43" name="TextBox 42"/>
            <p:cNvSpPr txBox="1"/>
            <p:nvPr/>
          </p:nvSpPr>
          <p:spPr>
            <a:xfrm>
              <a:off x="20211287" y="10705286"/>
              <a:ext cx="2450592" cy="430887"/>
            </a:xfrm>
            <a:prstGeom prst="rect">
              <a:avLst/>
            </a:prstGeom>
            <a:noFill/>
          </p:spPr>
          <p:txBody>
            <a:bodyPr wrap="square" rtlCol="0">
              <a:spAutoFit/>
            </a:bodyPr>
            <a:lstStyle/>
            <a:p>
              <a:pPr algn="ctr"/>
              <a:r>
                <a:rPr lang="en-US" dirty="0">
                  <a:latin typeface="Calibri" panose="020F0502020204030204" pitchFamily="34" charset="0"/>
                </a:rPr>
                <a:t>Rotation</a:t>
              </a:r>
            </a:p>
          </p:txBody>
        </p:sp>
      </p:grpSp>
      <p:grpSp>
        <p:nvGrpSpPr>
          <p:cNvPr id="18" name="Group 17"/>
          <p:cNvGrpSpPr/>
          <p:nvPr/>
        </p:nvGrpSpPr>
        <p:grpSpPr>
          <a:xfrm>
            <a:off x="22924008" y="8511235"/>
            <a:ext cx="2450592" cy="2842565"/>
            <a:chOff x="22924008" y="8293608"/>
            <a:chExt cx="2450592" cy="2842565"/>
          </a:xfrm>
        </p:grpSpPr>
        <p:pic>
          <p:nvPicPr>
            <p:cNvPr id="12" name="Picture 11"/>
            <p:cNvPicPr>
              <a:picLocks noChangeAspect="1"/>
            </p:cNvPicPr>
            <p:nvPr/>
          </p:nvPicPr>
          <p:blipFill>
            <a:blip r:embed="rId19"/>
            <a:stretch>
              <a:fillRect/>
            </a:stretch>
          </p:blipFill>
          <p:spPr>
            <a:xfrm>
              <a:off x="22924008" y="8293608"/>
              <a:ext cx="2450592" cy="2450592"/>
            </a:xfrm>
            <a:prstGeom prst="rect">
              <a:avLst/>
            </a:prstGeom>
          </p:spPr>
        </p:pic>
        <p:sp>
          <p:nvSpPr>
            <p:cNvPr id="44" name="TextBox 43"/>
            <p:cNvSpPr txBox="1"/>
            <p:nvPr/>
          </p:nvSpPr>
          <p:spPr>
            <a:xfrm>
              <a:off x="22924008" y="10705286"/>
              <a:ext cx="2450592" cy="430887"/>
            </a:xfrm>
            <a:prstGeom prst="rect">
              <a:avLst/>
            </a:prstGeom>
            <a:noFill/>
          </p:spPr>
          <p:txBody>
            <a:bodyPr wrap="square" rtlCol="0">
              <a:spAutoFit/>
            </a:bodyPr>
            <a:lstStyle/>
            <a:p>
              <a:pPr algn="ctr"/>
              <a:r>
                <a:rPr lang="en-US" dirty="0">
                  <a:latin typeface="Calibri" panose="020F0502020204030204" pitchFamily="34" charset="0"/>
                </a:rPr>
                <a:t>Projective Skew</a:t>
              </a:r>
            </a:p>
          </p:txBody>
        </p:sp>
      </p:gr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2516</TotalTime>
  <Words>379</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MS PGothic</vt:lpstr>
      <vt:lpstr>Calibri</vt:lpstr>
      <vt:lpstr>Garamond</vt:lpstr>
      <vt:lpstr>Blank Presentation</vt:lpstr>
      <vt:lpstr>An Investigation into Manifold Learning Techniques and Biometric Face Registration for User Authentication Brandon Barker, Boise State University Faculty Advisor: Randy Hoover, Ph.D</vt:lpstr>
    </vt:vector>
  </TitlesOfParts>
  <Company>BSU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Armstrong</dc:creator>
  <cp:lastModifiedBy>Brandon</cp:lastModifiedBy>
  <cp:revision>66</cp:revision>
  <dcterms:created xsi:type="dcterms:W3CDTF">2007-02-08T21:16:30Z</dcterms:created>
  <dcterms:modified xsi:type="dcterms:W3CDTF">2016-07-29T18:13:00Z</dcterms:modified>
</cp:coreProperties>
</file>