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0233600" cy="31089600"/>
  <p:notesSz cx="6858000" cy="9144000"/>
  <p:defaultTextStyle>
    <a:defPPr>
      <a:defRPr lang="en-US"/>
    </a:defPPr>
    <a:lvl1pPr marL="0" algn="l" defTabSz="2037586" rtl="0" eaLnBrk="1" latinLnBrk="0" hangingPunct="1">
      <a:defRPr sz="8000" kern="1200">
        <a:solidFill>
          <a:schemeClr val="tx1"/>
        </a:solidFill>
        <a:latin typeface="+mn-lt"/>
        <a:ea typeface="+mn-ea"/>
        <a:cs typeface="+mn-cs"/>
      </a:defRPr>
    </a:lvl1pPr>
    <a:lvl2pPr marL="2037586" algn="l" defTabSz="2037586" rtl="0" eaLnBrk="1" latinLnBrk="0" hangingPunct="1">
      <a:defRPr sz="8000" kern="1200">
        <a:solidFill>
          <a:schemeClr val="tx1"/>
        </a:solidFill>
        <a:latin typeface="+mn-lt"/>
        <a:ea typeface="+mn-ea"/>
        <a:cs typeface="+mn-cs"/>
      </a:defRPr>
    </a:lvl2pPr>
    <a:lvl3pPr marL="4075171" algn="l" defTabSz="2037586" rtl="0" eaLnBrk="1" latinLnBrk="0" hangingPunct="1">
      <a:defRPr sz="8000" kern="1200">
        <a:solidFill>
          <a:schemeClr val="tx1"/>
        </a:solidFill>
        <a:latin typeface="+mn-lt"/>
        <a:ea typeface="+mn-ea"/>
        <a:cs typeface="+mn-cs"/>
      </a:defRPr>
    </a:lvl3pPr>
    <a:lvl4pPr marL="6112757" algn="l" defTabSz="2037586" rtl="0" eaLnBrk="1" latinLnBrk="0" hangingPunct="1">
      <a:defRPr sz="8000" kern="1200">
        <a:solidFill>
          <a:schemeClr val="tx1"/>
        </a:solidFill>
        <a:latin typeface="+mn-lt"/>
        <a:ea typeface="+mn-ea"/>
        <a:cs typeface="+mn-cs"/>
      </a:defRPr>
    </a:lvl4pPr>
    <a:lvl5pPr marL="8150342" algn="l" defTabSz="2037586" rtl="0" eaLnBrk="1" latinLnBrk="0" hangingPunct="1">
      <a:defRPr sz="8000" kern="1200">
        <a:solidFill>
          <a:schemeClr val="tx1"/>
        </a:solidFill>
        <a:latin typeface="+mn-lt"/>
        <a:ea typeface="+mn-ea"/>
        <a:cs typeface="+mn-cs"/>
      </a:defRPr>
    </a:lvl5pPr>
    <a:lvl6pPr marL="10187929" algn="l" defTabSz="2037586" rtl="0" eaLnBrk="1" latinLnBrk="0" hangingPunct="1">
      <a:defRPr sz="8000" kern="1200">
        <a:solidFill>
          <a:schemeClr val="tx1"/>
        </a:solidFill>
        <a:latin typeface="+mn-lt"/>
        <a:ea typeface="+mn-ea"/>
        <a:cs typeface="+mn-cs"/>
      </a:defRPr>
    </a:lvl6pPr>
    <a:lvl7pPr marL="12225515" algn="l" defTabSz="2037586" rtl="0" eaLnBrk="1" latinLnBrk="0" hangingPunct="1">
      <a:defRPr sz="8000" kern="1200">
        <a:solidFill>
          <a:schemeClr val="tx1"/>
        </a:solidFill>
        <a:latin typeface="+mn-lt"/>
        <a:ea typeface="+mn-ea"/>
        <a:cs typeface="+mn-cs"/>
      </a:defRPr>
    </a:lvl7pPr>
    <a:lvl8pPr marL="14263100" algn="l" defTabSz="2037586" rtl="0" eaLnBrk="1" latinLnBrk="0" hangingPunct="1">
      <a:defRPr sz="8000" kern="1200">
        <a:solidFill>
          <a:schemeClr val="tx1"/>
        </a:solidFill>
        <a:latin typeface="+mn-lt"/>
        <a:ea typeface="+mn-ea"/>
        <a:cs typeface="+mn-cs"/>
      </a:defRPr>
    </a:lvl8pPr>
    <a:lvl9pPr marL="16300686" algn="l" defTabSz="2037586" rtl="0" eaLnBrk="1" latinLnBrk="0" hangingPunct="1">
      <a:defRPr sz="80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9792">
          <p15:clr>
            <a:srgbClr val="A4A3A4"/>
          </p15:clr>
        </p15:guide>
        <p15:guide id="2" pos="126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43"/>
    <p:restoredTop sz="94678"/>
  </p:normalViewPr>
  <p:slideViewPr>
    <p:cSldViewPr snapToGrid="0" snapToObjects="1">
      <p:cViewPr>
        <p:scale>
          <a:sx n="28" d="100"/>
          <a:sy n="28" d="100"/>
        </p:scale>
        <p:origin x="-88" y="800"/>
      </p:cViewPr>
      <p:guideLst>
        <p:guide orient="horz" pos="9792"/>
        <p:guide pos="1267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533848-396C-224B-BFF9-3A66243DD11F}" type="datetimeFigureOut">
              <a:rPr lang="en-US" smtClean="0"/>
              <a:t>7/29/16</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99B273-AF9A-B64F-A598-BE980BC32827}" type="slidenum">
              <a:rPr lang="en-US" smtClean="0"/>
              <a:t>‹#›</a:t>
            </a:fld>
            <a:endParaRPr lang="en-US"/>
          </a:p>
        </p:txBody>
      </p:sp>
    </p:spTree>
    <p:extLst>
      <p:ext uri="{BB962C8B-B14F-4D97-AF65-F5344CB8AC3E}">
        <p14:creationId xmlns:p14="http://schemas.microsoft.com/office/powerpoint/2010/main" val="706615106"/>
      </p:ext>
    </p:extLst>
  </p:cSld>
  <p:clrMap bg1="lt1" tx1="dk1" bg2="lt2" tx2="dk2" accent1="accent1" accent2="accent2" accent3="accent3" accent4="accent4" accent5="accent5" accent6="accent6" hlink="hlink" folHlink="folHlink"/>
  <p:notesStyle>
    <a:lvl1pPr marL="0" algn="l" defTabSz="457155" rtl="0" eaLnBrk="1" latinLnBrk="0" hangingPunct="1">
      <a:defRPr sz="1200" kern="1200">
        <a:solidFill>
          <a:schemeClr val="tx1"/>
        </a:solidFill>
        <a:latin typeface="+mn-lt"/>
        <a:ea typeface="+mn-ea"/>
        <a:cs typeface="+mn-cs"/>
      </a:defRPr>
    </a:lvl1pPr>
    <a:lvl2pPr marL="457155" algn="l" defTabSz="457155" rtl="0" eaLnBrk="1" latinLnBrk="0" hangingPunct="1">
      <a:defRPr sz="1200" kern="1200">
        <a:solidFill>
          <a:schemeClr val="tx1"/>
        </a:solidFill>
        <a:latin typeface="+mn-lt"/>
        <a:ea typeface="+mn-ea"/>
        <a:cs typeface="+mn-cs"/>
      </a:defRPr>
    </a:lvl2pPr>
    <a:lvl3pPr marL="914310" algn="l" defTabSz="457155" rtl="0" eaLnBrk="1" latinLnBrk="0" hangingPunct="1">
      <a:defRPr sz="1200" kern="1200">
        <a:solidFill>
          <a:schemeClr val="tx1"/>
        </a:solidFill>
        <a:latin typeface="+mn-lt"/>
        <a:ea typeface="+mn-ea"/>
        <a:cs typeface="+mn-cs"/>
      </a:defRPr>
    </a:lvl3pPr>
    <a:lvl4pPr marL="1371465" algn="l" defTabSz="457155" rtl="0" eaLnBrk="1" latinLnBrk="0" hangingPunct="1">
      <a:defRPr sz="1200" kern="1200">
        <a:solidFill>
          <a:schemeClr val="tx1"/>
        </a:solidFill>
        <a:latin typeface="+mn-lt"/>
        <a:ea typeface="+mn-ea"/>
        <a:cs typeface="+mn-cs"/>
      </a:defRPr>
    </a:lvl4pPr>
    <a:lvl5pPr marL="1828620" algn="l" defTabSz="457155" rtl="0" eaLnBrk="1" latinLnBrk="0" hangingPunct="1">
      <a:defRPr sz="1200" kern="1200">
        <a:solidFill>
          <a:schemeClr val="tx1"/>
        </a:solidFill>
        <a:latin typeface="+mn-lt"/>
        <a:ea typeface="+mn-ea"/>
        <a:cs typeface="+mn-cs"/>
      </a:defRPr>
    </a:lvl5pPr>
    <a:lvl6pPr marL="2285775" algn="l" defTabSz="457155" rtl="0" eaLnBrk="1" latinLnBrk="0" hangingPunct="1">
      <a:defRPr sz="1200" kern="1200">
        <a:solidFill>
          <a:schemeClr val="tx1"/>
        </a:solidFill>
        <a:latin typeface="+mn-lt"/>
        <a:ea typeface="+mn-ea"/>
        <a:cs typeface="+mn-cs"/>
      </a:defRPr>
    </a:lvl6pPr>
    <a:lvl7pPr marL="2742930" algn="l" defTabSz="457155" rtl="0" eaLnBrk="1" latinLnBrk="0" hangingPunct="1">
      <a:defRPr sz="1200" kern="1200">
        <a:solidFill>
          <a:schemeClr val="tx1"/>
        </a:solidFill>
        <a:latin typeface="+mn-lt"/>
        <a:ea typeface="+mn-ea"/>
        <a:cs typeface="+mn-cs"/>
      </a:defRPr>
    </a:lvl7pPr>
    <a:lvl8pPr marL="3200085" algn="l" defTabSz="457155" rtl="0" eaLnBrk="1" latinLnBrk="0" hangingPunct="1">
      <a:defRPr sz="1200" kern="1200">
        <a:solidFill>
          <a:schemeClr val="tx1"/>
        </a:solidFill>
        <a:latin typeface="+mn-lt"/>
        <a:ea typeface="+mn-ea"/>
        <a:cs typeface="+mn-cs"/>
      </a:defRPr>
    </a:lvl8pPr>
    <a:lvl9pPr marL="3657240" algn="l" defTabSz="45715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9B273-AF9A-B64F-A598-BE980BC32827}" type="slidenum">
              <a:rPr lang="en-US" smtClean="0"/>
              <a:t>1</a:t>
            </a:fld>
            <a:endParaRPr lang="en-US"/>
          </a:p>
        </p:txBody>
      </p:sp>
    </p:spTree>
    <p:extLst>
      <p:ext uri="{BB962C8B-B14F-4D97-AF65-F5344CB8AC3E}">
        <p14:creationId xmlns:p14="http://schemas.microsoft.com/office/powerpoint/2010/main" val="1593940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9657930"/>
            <a:ext cx="34198560" cy="6664113"/>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5040" y="17617440"/>
            <a:ext cx="28163520" cy="7945120"/>
          </a:xfrm>
        </p:spPr>
        <p:txBody>
          <a:bodyPr/>
          <a:lstStyle>
            <a:lvl1pPr marL="0" indent="0" algn="ctr">
              <a:buNone/>
              <a:defRPr>
                <a:solidFill>
                  <a:schemeClr val="tx1">
                    <a:tint val="75000"/>
                  </a:schemeClr>
                </a:solidFill>
              </a:defRPr>
            </a:lvl1pPr>
            <a:lvl2pPr marL="2037586" indent="0" algn="ctr">
              <a:buNone/>
              <a:defRPr>
                <a:solidFill>
                  <a:schemeClr val="tx1">
                    <a:tint val="75000"/>
                  </a:schemeClr>
                </a:solidFill>
              </a:defRPr>
            </a:lvl2pPr>
            <a:lvl3pPr marL="4075171" indent="0" algn="ctr">
              <a:buNone/>
              <a:defRPr>
                <a:solidFill>
                  <a:schemeClr val="tx1">
                    <a:tint val="75000"/>
                  </a:schemeClr>
                </a:solidFill>
              </a:defRPr>
            </a:lvl3pPr>
            <a:lvl4pPr marL="6112757" indent="0" algn="ctr">
              <a:buNone/>
              <a:defRPr>
                <a:solidFill>
                  <a:schemeClr val="tx1">
                    <a:tint val="75000"/>
                  </a:schemeClr>
                </a:solidFill>
              </a:defRPr>
            </a:lvl4pPr>
            <a:lvl5pPr marL="8150342" indent="0" algn="ctr">
              <a:buNone/>
              <a:defRPr>
                <a:solidFill>
                  <a:schemeClr val="tx1">
                    <a:tint val="75000"/>
                  </a:schemeClr>
                </a:solidFill>
              </a:defRPr>
            </a:lvl5pPr>
            <a:lvl6pPr marL="10187929" indent="0" algn="ctr">
              <a:buNone/>
              <a:defRPr>
                <a:solidFill>
                  <a:schemeClr val="tx1">
                    <a:tint val="75000"/>
                  </a:schemeClr>
                </a:solidFill>
              </a:defRPr>
            </a:lvl6pPr>
            <a:lvl7pPr marL="12225515" indent="0" algn="ctr">
              <a:buNone/>
              <a:defRPr>
                <a:solidFill>
                  <a:schemeClr val="tx1">
                    <a:tint val="75000"/>
                  </a:schemeClr>
                </a:solidFill>
              </a:defRPr>
            </a:lvl7pPr>
            <a:lvl8pPr marL="14263100" indent="0" algn="ctr">
              <a:buNone/>
              <a:defRPr>
                <a:solidFill>
                  <a:schemeClr val="tx1">
                    <a:tint val="75000"/>
                  </a:schemeClr>
                </a:solidFill>
              </a:defRPr>
            </a:lvl8pPr>
            <a:lvl9pPr marL="1630068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7254C3-A3AC-134F-B86A-02DF6825A4B7}" type="datetimeFigureOut">
              <a:rPr lang="en-US" smtClean="0"/>
              <a:t>7/29/16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21C48-7E45-F54B-B2C8-DDC3D7F78BD9}" type="slidenum">
              <a:rPr lang="en-US" smtClean="0"/>
              <a:t>‹#›</a:t>
            </a:fld>
            <a:endParaRPr lang="en-US"/>
          </a:p>
        </p:txBody>
      </p:sp>
    </p:spTree>
    <p:extLst>
      <p:ext uri="{BB962C8B-B14F-4D97-AF65-F5344CB8AC3E}">
        <p14:creationId xmlns:p14="http://schemas.microsoft.com/office/powerpoint/2010/main" val="3821369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7254C3-A3AC-134F-B86A-02DF6825A4B7}" type="datetimeFigureOut">
              <a:rPr lang="en-US" smtClean="0"/>
              <a:t>7/29/16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21C48-7E45-F54B-B2C8-DDC3D7F78BD9}" type="slidenum">
              <a:rPr lang="en-US" smtClean="0"/>
              <a:t>‹#›</a:t>
            </a:fld>
            <a:endParaRPr lang="en-US"/>
          </a:p>
        </p:txBody>
      </p:sp>
    </p:spTree>
    <p:extLst>
      <p:ext uri="{BB962C8B-B14F-4D97-AF65-F5344CB8AC3E}">
        <p14:creationId xmlns:p14="http://schemas.microsoft.com/office/powerpoint/2010/main" val="3571213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8349379" y="5642189"/>
            <a:ext cx="39828470" cy="120256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49997" y="5642189"/>
            <a:ext cx="118828820" cy="120256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7254C3-A3AC-134F-B86A-02DF6825A4B7}" type="datetimeFigureOut">
              <a:rPr lang="en-US" smtClean="0"/>
              <a:t>7/29/16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21C48-7E45-F54B-B2C8-DDC3D7F78BD9}" type="slidenum">
              <a:rPr lang="en-US" smtClean="0"/>
              <a:t>‹#›</a:t>
            </a:fld>
            <a:endParaRPr lang="en-US"/>
          </a:p>
        </p:txBody>
      </p:sp>
    </p:spTree>
    <p:extLst>
      <p:ext uri="{BB962C8B-B14F-4D97-AF65-F5344CB8AC3E}">
        <p14:creationId xmlns:p14="http://schemas.microsoft.com/office/powerpoint/2010/main" val="250965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7254C3-A3AC-134F-B86A-02DF6825A4B7}" type="datetimeFigureOut">
              <a:rPr lang="en-US" smtClean="0"/>
              <a:t>7/29/16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21C48-7E45-F54B-B2C8-DDC3D7F78BD9}" type="slidenum">
              <a:rPr lang="en-US" smtClean="0"/>
              <a:t>‹#›</a:t>
            </a:fld>
            <a:endParaRPr lang="en-US"/>
          </a:p>
        </p:txBody>
      </p:sp>
    </p:spTree>
    <p:extLst>
      <p:ext uri="{BB962C8B-B14F-4D97-AF65-F5344CB8AC3E}">
        <p14:creationId xmlns:p14="http://schemas.microsoft.com/office/powerpoint/2010/main" val="4103828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7" y="19977949"/>
            <a:ext cx="34198560" cy="6174740"/>
          </a:xfrm>
        </p:spPr>
        <p:txBody>
          <a:bodyPr anchor="t"/>
          <a:lstStyle>
            <a:lvl1pPr algn="l">
              <a:defRPr sz="17800" b="1" cap="all"/>
            </a:lvl1pPr>
          </a:lstStyle>
          <a:p>
            <a:r>
              <a:rPr lang="en-US" smtClean="0"/>
              <a:t>Click to edit Master title style</a:t>
            </a:r>
            <a:endParaRPr lang="en-US"/>
          </a:p>
        </p:txBody>
      </p:sp>
      <p:sp>
        <p:nvSpPr>
          <p:cNvPr id="3" name="Text Placeholder 2"/>
          <p:cNvSpPr>
            <a:spLocks noGrp="1"/>
          </p:cNvSpPr>
          <p:nvPr>
            <p:ph type="body" idx="1"/>
          </p:nvPr>
        </p:nvSpPr>
        <p:spPr>
          <a:xfrm>
            <a:off x="3178177" y="13177101"/>
            <a:ext cx="34198560" cy="6800848"/>
          </a:xfrm>
        </p:spPr>
        <p:txBody>
          <a:bodyPr anchor="b"/>
          <a:lstStyle>
            <a:lvl1pPr marL="0" indent="0">
              <a:buNone/>
              <a:defRPr sz="8900">
                <a:solidFill>
                  <a:schemeClr val="tx1">
                    <a:tint val="75000"/>
                  </a:schemeClr>
                </a:solidFill>
              </a:defRPr>
            </a:lvl1pPr>
            <a:lvl2pPr marL="2037586" indent="0">
              <a:buNone/>
              <a:defRPr sz="8000">
                <a:solidFill>
                  <a:schemeClr val="tx1">
                    <a:tint val="75000"/>
                  </a:schemeClr>
                </a:solidFill>
              </a:defRPr>
            </a:lvl2pPr>
            <a:lvl3pPr marL="4075171" indent="0">
              <a:buNone/>
              <a:defRPr sz="7100">
                <a:solidFill>
                  <a:schemeClr val="tx1">
                    <a:tint val="75000"/>
                  </a:schemeClr>
                </a:solidFill>
              </a:defRPr>
            </a:lvl3pPr>
            <a:lvl4pPr marL="6112757" indent="0">
              <a:buNone/>
              <a:defRPr sz="6200">
                <a:solidFill>
                  <a:schemeClr val="tx1">
                    <a:tint val="75000"/>
                  </a:schemeClr>
                </a:solidFill>
              </a:defRPr>
            </a:lvl4pPr>
            <a:lvl5pPr marL="8150342" indent="0">
              <a:buNone/>
              <a:defRPr sz="6200">
                <a:solidFill>
                  <a:schemeClr val="tx1">
                    <a:tint val="75000"/>
                  </a:schemeClr>
                </a:solidFill>
              </a:defRPr>
            </a:lvl5pPr>
            <a:lvl6pPr marL="10187929" indent="0">
              <a:buNone/>
              <a:defRPr sz="6200">
                <a:solidFill>
                  <a:schemeClr val="tx1">
                    <a:tint val="75000"/>
                  </a:schemeClr>
                </a:solidFill>
              </a:defRPr>
            </a:lvl6pPr>
            <a:lvl7pPr marL="12225515" indent="0">
              <a:buNone/>
              <a:defRPr sz="6200">
                <a:solidFill>
                  <a:schemeClr val="tx1">
                    <a:tint val="75000"/>
                  </a:schemeClr>
                </a:solidFill>
              </a:defRPr>
            </a:lvl7pPr>
            <a:lvl8pPr marL="14263100" indent="0">
              <a:buNone/>
              <a:defRPr sz="6200">
                <a:solidFill>
                  <a:schemeClr val="tx1">
                    <a:tint val="75000"/>
                  </a:schemeClr>
                </a:solidFill>
              </a:defRPr>
            </a:lvl8pPr>
            <a:lvl9pPr marL="16300686" indent="0">
              <a:buNone/>
              <a:defRPr sz="6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7254C3-A3AC-134F-B86A-02DF6825A4B7}" type="datetimeFigureOut">
              <a:rPr lang="en-US" smtClean="0"/>
              <a:t>7/29/16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21C48-7E45-F54B-B2C8-DDC3D7F78BD9}" type="slidenum">
              <a:rPr lang="en-US" smtClean="0"/>
              <a:t>‹#›</a:t>
            </a:fld>
            <a:endParaRPr lang="en-US"/>
          </a:p>
        </p:txBody>
      </p:sp>
    </p:spTree>
    <p:extLst>
      <p:ext uri="{BB962C8B-B14F-4D97-AF65-F5344CB8AC3E}">
        <p14:creationId xmlns:p14="http://schemas.microsoft.com/office/powerpoint/2010/main" val="395344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850000" y="32888767"/>
            <a:ext cx="79328643" cy="93009720"/>
          </a:xfrm>
        </p:spPr>
        <p:txBody>
          <a:bodyPr/>
          <a:lstStyle>
            <a:lvl1pPr>
              <a:defRPr sz="12500"/>
            </a:lvl1pPr>
            <a:lvl2pPr>
              <a:defRPr sz="10700"/>
            </a:lvl2pPr>
            <a:lvl3pPr>
              <a:defRPr sz="89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8849201" y="32888767"/>
            <a:ext cx="79328647" cy="93009720"/>
          </a:xfrm>
        </p:spPr>
        <p:txBody>
          <a:bodyPr/>
          <a:lstStyle>
            <a:lvl1pPr>
              <a:defRPr sz="12500"/>
            </a:lvl1pPr>
            <a:lvl2pPr>
              <a:defRPr sz="10700"/>
            </a:lvl2pPr>
            <a:lvl3pPr>
              <a:defRPr sz="89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7254C3-A3AC-134F-B86A-02DF6825A4B7}" type="datetimeFigureOut">
              <a:rPr lang="en-US" smtClean="0"/>
              <a:t>7/29/16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21C48-7E45-F54B-B2C8-DDC3D7F78BD9}" type="slidenum">
              <a:rPr lang="en-US" smtClean="0"/>
              <a:t>‹#›</a:t>
            </a:fld>
            <a:endParaRPr lang="en-US"/>
          </a:p>
        </p:txBody>
      </p:sp>
    </p:spTree>
    <p:extLst>
      <p:ext uri="{BB962C8B-B14F-4D97-AF65-F5344CB8AC3E}">
        <p14:creationId xmlns:p14="http://schemas.microsoft.com/office/powerpoint/2010/main" val="2875686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680" y="1245026"/>
            <a:ext cx="36210240" cy="518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681" y="6959180"/>
            <a:ext cx="17776827" cy="2900254"/>
          </a:xfrm>
        </p:spPr>
        <p:txBody>
          <a:bodyPr anchor="b"/>
          <a:lstStyle>
            <a:lvl1pPr marL="0" indent="0">
              <a:buNone/>
              <a:defRPr sz="10700" b="1"/>
            </a:lvl1pPr>
            <a:lvl2pPr marL="2037586" indent="0">
              <a:buNone/>
              <a:defRPr sz="8900" b="1"/>
            </a:lvl2pPr>
            <a:lvl3pPr marL="4075171" indent="0">
              <a:buNone/>
              <a:defRPr sz="8000" b="1"/>
            </a:lvl3pPr>
            <a:lvl4pPr marL="6112757" indent="0">
              <a:buNone/>
              <a:defRPr sz="7100" b="1"/>
            </a:lvl4pPr>
            <a:lvl5pPr marL="8150342" indent="0">
              <a:buNone/>
              <a:defRPr sz="7100" b="1"/>
            </a:lvl5pPr>
            <a:lvl6pPr marL="10187929" indent="0">
              <a:buNone/>
              <a:defRPr sz="7100" b="1"/>
            </a:lvl6pPr>
            <a:lvl7pPr marL="12225515" indent="0">
              <a:buNone/>
              <a:defRPr sz="7100" b="1"/>
            </a:lvl7pPr>
            <a:lvl8pPr marL="14263100" indent="0">
              <a:buNone/>
              <a:defRPr sz="7100" b="1"/>
            </a:lvl8pPr>
            <a:lvl9pPr marL="16300686" indent="0">
              <a:buNone/>
              <a:defRPr sz="7100" b="1"/>
            </a:lvl9pPr>
          </a:lstStyle>
          <a:p>
            <a:pPr lvl="0"/>
            <a:r>
              <a:rPr lang="en-US" smtClean="0"/>
              <a:t>Click to edit Master text styles</a:t>
            </a:r>
          </a:p>
        </p:txBody>
      </p:sp>
      <p:sp>
        <p:nvSpPr>
          <p:cNvPr id="4" name="Content Placeholder 3"/>
          <p:cNvSpPr>
            <a:spLocks noGrp="1"/>
          </p:cNvSpPr>
          <p:nvPr>
            <p:ph sz="half" idx="2"/>
          </p:nvPr>
        </p:nvSpPr>
        <p:spPr>
          <a:xfrm>
            <a:off x="2011681" y="9859434"/>
            <a:ext cx="17776827" cy="17912506"/>
          </a:xfrm>
        </p:spPr>
        <p:txBody>
          <a:bodyPr/>
          <a:lstStyle>
            <a:lvl1pPr>
              <a:defRPr sz="10700"/>
            </a:lvl1pPr>
            <a:lvl2pPr>
              <a:defRPr sz="8900"/>
            </a:lvl2pPr>
            <a:lvl3pPr>
              <a:defRPr sz="8000"/>
            </a:lvl3pPr>
            <a:lvl4pPr>
              <a:defRPr sz="7100"/>
            </a:lvl4pPr>
            <a:lvl5pPr>
              <a:defRPr sz="7100"/>
            </a:lvl5pPr>
            <a:lvl6pPr>
              <a:defRPr sz="7100"/>
            </a:lvl6pPr>
            <a:lvl7pPr>
              <a:defRPr sz="7100"/>
            </a:lvl7pPr>
            <a:lvl8pPr>
              <a:defRPr sz="7100"/>
            </a:lvl8pPr>
            <a:lvl9pPr>
              <a:defRPr sz="7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8112" y="6959180"/>
            <a:ext cx="17783810" cy="2900254"/>
          </a:xfrm>
        </p:spPr>
        <p:txBody>
          <a:bodyPr anchor="b"/>
          <a:lstStyle>
            <a:lvl1pPr marL="0" indent="0">
              <a:buNone/>
              <a:defRPr sz="10700" b="1"/>
            </a:lvl1pPr>
            <a:lvl2pPr marL="2037586" indent="0">
              <a:buNone/>
              <a:defRPr sz="8900" b="1"/>
            </a:lvl2pPr>
            <a:lvl3pPr marL="4075171" indent="0">
              <a:buNone/>
              <a:defRPr sz="8000" b="1"/>
            </a:lvl3pPr>
            <a:lvl4pPr marL="6112757" indent="0">
              <a:buNone/>
              <a:defRPr sz="7100" b="1"/>
            </a:lvl4pPr>
            <a:lvl5pPr marL="8150342" indent="0">
              <a:buNone/>
              <a:defRPr sz="7100" b="1"/>
            </a:lvl5pPr>
            <a:lvl6pPr marL="10187929" indent="0">
              <a:buNone/>
              <a:defRPr sz="7100" b="1"/>
            </a:lvl6pPr>
            <a:lvl7pPr marL="12225515" indent="0">
              <a:buNone/>
              <a:defRPr sz="7100" b="1"/>
            </a:lvl7pPr>
            <a:lvl8pPr marL="14263100" indent="0">
              <a:buNone/>
              <a:defRPr sz="7100" b="1"/>
            </a:lvl8pPr>
            <a:lvl9pPr marL="16300686" indent="0">
              <a:buNone/>
              <a:defRPr sz="7100" b="1"/>
            </a:lvl9pPr>
          </a:lstStyle>
          <a:p>
            <a:pPr lvl="0"/>
            <a:r>
              <a:rPr lang="en-US" smtClean="0"/>
              <a:t>Click to edit Master text styles</a:t>
            </a:r>
          </a:p>
        </p:txBody>
      </p:sp>
      <p:sp>
        <p:nvSpPr>
          <p:cNvPr id="6" name="Content Placeholder 5"/>
          <p:cNvSpPr>
            <a:spLocks noGrp="1"/>
          </p:cNvSpPr>
          <p:nvPr>
            <p:ph sz="quarter" idx="4"/>
          </p:nvPr>
        </p:nvSpPr>
        <p:spPr>
          <a:xfrm>
            <a:off x="20438112" y="9859434"/>
            <a:ext cx="17783810" cy="17912506"/>
          </a:xfrm>
        </p:spPr>
        <p:txBody>
          <a:bodyPr/>
          <a:lstStyle>
            <a:lvl1pPr>
              <a:defRPr sz="10700"/>
            </a:lvl1pPr>
            <a:lvl2pPr>
              <a:defRPr sz="8900"/>
            </a:lvl2pPr>
            <a:lvl3pPr>
              <a:defRPr sz="8000"/>
            </a:lvl3pPr>
            <a:lvl4pPr>
              <a:defRPr sz="7100"/>
            </a:lvl4pPr>
            <a:lvl5pPr>
              <a:defRPr sz="7100"/>
            </a:lvl5pPr>
            <a:lvl6pPr>
              <a:defRPr sz="7100"/>
            </a:lvl6pPr>
            <a:lvl7pPr>
              <a:defRPr sz="7100"/>
            </a:lvl7pPr>
            <a:lvl8pPr>
              <a:defRPr sz="7100"/>
            </a:lvl8pPr>
            <a:lvl9pPr>
              <a:defRPr sz="7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7254C3-A3AC-134F-B86A-02DF6825A4B7}" type="datetimeFigureOut">
              <a:rPr lang="en-US" smtClean="0"/>
              <a:t>7/29/16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721C48-7E45-F54B-B2C8-DDC3D7F78BD9}" type="slidenum">
              <a:rPr lang="en-US" smtClean="0"/>
              <a:t>‹#›</a:t>
            </a:fld>
            <a:endParaRPr lang="en-US"/>
          </a:p>
        </p:txBody>
      </p:sp>
    </p:spTree>
    <p:extLst>
      <p:ext uri="{BB962C8B-B14F-4D97-AF65-F5344CB8AC3E}">
        <p14:creationId xmlns:p14="http://schemas.microsoft.com/office/powerpoint/2010/main" val="667079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7254C3-A3AC-134F-B86A-02DF6825A4B7}" type="datetimeFigureOut">
              <a:rPr lang="en-US" smtClean="0"/>
              <a:t>7/29/16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21C48-7E45-F54B-B2C8-DDC3D7F78BD9}" type="slidenum">
              <a:rPr lang="en-US" smtClean="0"/>
              <a:t>‹#›</a:t>
            </a:fld>
            <a:endParaRPr lang="en-US"/>
          </a:p>
        </p:txBody>
      </p:sp>
    </p:spTree>
    <p:extLst>
      <p:ext uri="{BB962C8B-B14F-4D97-AF65-F5344CB8AC3E}">
        <p14:creationId xmlns:p14="http://schemas.microsoft.com/office/powerpoint/2010/main" val="92546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7254C3-A3AC-134F-B86A-02DF6825A4B7}" type="datetimeFigureOut">
              <a:rPr lang="en-US" smtClean="0"/>
              <a:t>7/29/16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721C48-7E45-F54B-B2C8-DDC3D7F78BD9}" type="slidenum">
              <a:rPr lang="en-US" smtClean="0"/>
              <a:t>‹#›</a:t>
            </a:fld>
            <a:endParaRPr lang="en-US"/>
          </a:p>
        </p:txBody>
      </p:sp>
    </p:spTree>
    <p:extLst>
      <p:ext uri="{BB962C8B-B14F-4D97-AF65-F5344CB8AC3E}">
        <p14:creationId xmlns:p14="http://schemas.microsoft.com/office/powerpoint/2010/main" val="1404328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3" y="1237827"/>
            <a:ext cx="13236577" cy="5267960"/>
          </a:xfrm>
        </p:spPr>
        <p:txBody>
          <a:bodyPr anchor="b"/>
          <a:lstStyle>
            <a:lvl1pPr algn="l">
              <a:defRPr sz="8900" b="1"/>
            </a:lvl1pPr>
          </a:lstStyle>
          <a:p>
            <a:r>
              <a:rPr lang="en-US" smtClean="0"/>
              <a:t>Click to edit Master title style</a:t>
            </a:r>
            <a:endParaRPr lang="en-US"/>
          </a:p>
        </p:txBody>
      </p:sp>
      <p:sp>
        <p:nvSpPr>
          <p:cNvPr id="3" name="Content Placeholder 2"/>
          <p:cNvSpPr>
            <a:spLocks noGrp="1"/>
          </p:cNvSpPr>
          <p:nvPr>
            <p:ph idx="1"/>
          </p:nvPr>
        </p:nvSpPr>
        <p:spPr>
          <a:xfrm>
            <a:off x="15730220" y="1237829"/>
            <a:ext cx="22491700" cy="26534112"/>
          </a:xfrm>
        </p:spPr>
        <p:txBody>
          <a:bodyPr/>
          <a:lstStyle>
            <a:lvl1pPr>
              <a:defRPr sz="14300"/>
            </a:lvl1pPr>
            <a:lvl2pPr>
              <a:defRPr sz="12500"/>
            </a:lvl2pPr>
            <a:lvl3pPr>
              <a:defRPr sz="10700"/>
            </a:lvl3pPr>
            <a:lvl4pPr>
              <a:defRPr sz="8900"/>
            </a:lvl4pPr>
            <a:lvl5pPr>
              <a:defRPr sz="8900"/>
            </a:lvl5pPr>
            <a:lvl6pPr>
              <a:defRPr sz="8900"/>
            </a:lvl6pPr>
            <a:lvl7pPr>
              <a:defRPr sz="8900"/>
            </a:lvl7pPr>
            <a:lvl8pPr>
              <a:defRPr sz="8900"/>
            </a:lvl8pPr>
            <a:lvl9pPr>
              <a:defRPr sz="8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683" y="6505789"/>
            <a:ext cx="13236577" cy="21266152"/>
          </a:xfrm>
        </p:spPr>
        <p:txBody>
          <a:bodyPr/>
          <a:lstStyle>
            <a:lvl1pPr marL="0" indent="0">
              <a:buNone/>
              <a:defRPr sz="6200"/>
            </a:lvl1pPr>
            <a:lvl2pPr marL="2037586" indent="0">
              <a:buNone/>
              <a:defRPr sz="5300"/>
            </a:lvl2pPr>
            <a:lvl3pPr marL="4075171" indent="0">
              <a:buNone/>
              <a:defRPr sz="4500"/>
            </a:lvl3pPr>
            <a:lvl4pPr marL="6112757" indent="0">
              <a:buNone/>
              <a:defRPr sz="4000"/>
            </a:lvl4pPr>
            <a:lvl5pPr marL="8150342" indent="0">
              <a:buNone/>
              <a:defRPr sz="4000"/>
            </a:lvl5pPr>
            <a:lvl6pPr marL="10187929" indent="0">
              <a:buNone/>
              <a:defRPr sz="4000"/>
            </a:lvl6pPr>
            <a:lvl7pPr marL="12225515" indent="0">
              <a:buNone/>
              <a:defRPr sz="4000"/>
            </a:lvl7pPr>
            <a:lvl8pPr marL="14263100" indent="0">
              <a:buNone/>
              <a:defRPr sz="4000"/>
            </a:lvl8pPr>
            <a:lvl9pPr marL="16300686"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7254C3-A3AC-134F-B86A-02DF6825A4B7}" type="datetimeFigureOut">
              <a:rPr lang="en-US" smtClean="0"/>
              <a:t>7/29/16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21C48-7E45-F54B-B2C8-DDC3D7F78BD9}" type="slidenum">
              <a:rPr lang="en-US" smtClean="0"/>
              <a:t>‹#›</a:t>
            </a:fld>
            <a:endParaRPr lang="en-US"/>
          </a:p>
        </p:txBody>
      </p:sp>
    </p:spTree>
    <p:extLst>
      <p:ext uri="{BB962C8B-B14F-4D97-AF65-F5344CB8AC3E}">
        <p14:creationId xmlns:p14="http://schemas.microsoft.com/office/powerpoint/2010/main" val="3639519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067" y="21762720"/>
            <a:ext cx="24140160" cy="2569212"/>
          </a:xfrm>
        </p:spPr>
        <p:txBody>
          <a:bodyPr anchor="b"/>
          <a:lstStyle>
            <a:lvl1pPr algn="l">
              <a:defRPr sz="8900" b="1"/>
            </a:lvl1pPr>
          </a:lstStyle>
          <a:p>
            <a:r>
              <a:rPr lang="en-US" smtClean="0"/>
              <a:t>Click to edit Master title style</a:t>
            </a:r>
            <a:endParaRPr lang="en-US"/>
          </a:p>
        </p:txBody>
      </p:sp>
      <p:sp>
        <p:nvSpPr>
          <p:cNvPr id="3" name="Picture Placeholder 2"/>
          <p:cNvSpPr>
            <a:spLocks noGrp="1"/>
          </p:cNvSpPr>
          <p:nvPr>
            <p:ph type="pic" idx="1"/>
          </p:nvPr>
        </p:nvSpPr>
        <p:spPr>
          <a:xfrm>
            <a:off x="7886067" y="2777913"/>
            <a:ext cx="24140160" cy="18653760"/>
          </a:xfrm>
        </p:spPr>
        <p:txBody>
          <a:bodyPr/>
          <a:lstStyle>
            <a:lvl1pPr marL="0" indent="0">
              <a:buNone/>
              <a:defRPr sz="14300"/>
            </a:lvl1pPr>
            <a:lvl2pPr marL="2037586" indent="0">
              <a:buNone/>
              <a:defRPr sz="12500"/>
            </a:lvl2pPr>
            <a:lvl3pPr marL="4075171" indent="0">
              <a:buNone/>
              <a:defRPr sz="10700"/>
            </a:lvl3pPr>
            <a:lvl4pPr marL="6112757" indent="0">
              <a:buNone/>
              <a:defRPr sz="8900"/>
            </a:lvl4pPr>
            <a:lvl5pPr marL="8150342" indent="0">
              <a:buNone/>
              <a:defRPr sz="8900"/>
            </a:lvl5pPr>
            <a:lvl6pPr marL="10187929" indent="0">
              <a:buNone/>
              <a:defRPr sz="8900"/>
            </a:lvl6pPr>
            <a:lvl7pPr marL="12225515" indent="0">
              <a:buNone/>
              <a:defRPr sz="8900"/>
            </a:lvl7pPr>
            <a:lvl8pPr marL="14263100" indent="0">
              <a:buNone/>
              <a:defRPr sz="8900"/>
            </a:lvl8pPr>
            <a:lvl9pPr marL="16300686" indent="0">
              <a:buNone/>
              <a:defRPr sz="8900"/>
            </a:lvl9pPr>
          </a:lstStyle>
          <a:p>
            <a:endParaRPr lang="en-US"/>
          </a:p>
        </p:txBody>
      </p:sp>
      <p:sp>
        <p:nvSpPr>
          <p:cNvPr id="4" name="Text Placeholder 3"/>
          <p:cNvSpPr>
            <a:spLocks noGrp="1"/>
          </p:cNvSpPr>
          <p:nvPr>
            <p:ph type="body" sz="half" idx="2"/>
          </p:nvPr>
        </p:nvSpPr>
        <p:spPr>
          <a:xfrm>
            <a:off x="7886067" y="24331932"/>
            <a:ext cx="24140160" cy="3648708"/>
          </a:xfrm>
        </p:spPr>
        <p:txBody>
          <a:bodyPr/>
          <a:lstStyle>
            <a:lvl1pPr marL="0" indent="0">
              <a:buNone/>
              <a:defRPr sz="6200"/>
            </a:lvl1pPr>
            <a:lvl2pPr marL="2037586" indent="0">
              <a:buNone/>
              <a:defRPr sz="5300"/>
            </a:lvl2pPr>
            <a:lvl3pPr marL="4075171" indent="0">
              <a:buNone/>
              <a:defRPr sz="4500"/>
            </a:lvl3pPr>
            <a:lvl4pPr marL="6112757" indent="0">
              <a:buNone/>
              <a:defRPr sz="4000"/>
            </a:lvl4pPr>
            <a:lvl5pPr marL="8150342" indent="0">
              <a:buNone/>
              <a:defRPr sz="4000"/>
            </a:lvl5pPr>
            <a:lvl6pPr marL="10187929" indent="0">
              <a:buNone/>
              <a:defRPr sz="4000"/>
            </a:lvl6pPr>
            <a:lvl7pPr marL="12225515" indent="0">
              <a:buNone/>
              <a:defRPr sz="4000"/>
            </a:lvl7pPr>
            <a:lvl8pPr marL="14263100" indent="0">
              <a:buNone/>
              <a:defRPr sz="4000"/>
            </a:lvl8pPr>
            <a:lvl9pPr marL="16300686"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7254C3-A3AC-134F-B86A-02DF6825A4B7}" type="datetimeFigureOut">
              <a:rPr lang="en-US" smtClean="0"/>
              <a:t>7/29/16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21C48-7E45-F54B-B2C8-DDC3D7F78BD9}" type="slidenum">
              <a:rPr lang="en-US" smtClean="0"/>
              <a:t>‹#›</a:t>
            </a:fld>
            <a:endParaRPr lang="en-US"/>
          </a:p>
        </p:txBody>
      </p:sp>
    </p:spTree>
    <p:extLst>
      <p:ext uri="{BB962C8B-B14F-4D97-AF65-F5344CB8AC3E}">
        <p14:creationId xmlns:p14="http://schemas.microsoft.com/office/powerpoint/2010/main" val="22354781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1680" y="1245026"/>
            <a:ext cx="36210240" cy="5181600"/>
          </a:xfrm>
          <a:prstGeom prst="rect">
            <a:avLst/>
          </a:prstGeom>
        </p:spPr>
        <p:txBody>
          <a:bodyPr vert="horz" lIns="407517" tIns="203759" rIns="407517" bIns="20375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011680" y="7254243"/>
            <a:ext cx="36210240" cy="20517699"/>
          </a:xfrm>
          <a:prstGeom prst="rect">
            <a:avLst/>
          </a:prstGeom>
        </p:spPr>
        <p:txBody>
          <a:bodyPr vert="horz" lIns="407517" tIns="203759" rIns="407517" bIns="20375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011680" y="28815456"/>
            <a:ext cx="9387840" cy="1655233"/>
          </a:xfrm>
          <a:prstGeom prst="rect">
            <a:avLst/>
          </a:prstGeom>
        </p:spPr>
        <p:txBody>
          <a:bodyPr vert="horz" lIns="407517" tIns="203759" rIns="407517" bIns="203759" rtlCol="0" anchor="ctr"/>
          <a:lstStyle>
            <a:lvl1pPr algn="l">
              <a:defRPr sz="5300">
                <a:solidFill>
                  <a:schemeClr val="tx1">
                    <a:tint val="75000"/>
                  </a:schemeClr>
                </a:solidFill>
              </a:defRPr>
            </a:lvl1pPr>
          </a:lstStyle>
          <a:p>
            <a:fld id="{8D7254C3-A3AC-134F-B86A-02DF6825A4B7}" type="datetimeFigureOut">
              <a:rPr lang="en-US" smtClean="0"/>
              <a:t>7/29/16</a:t>
            </a:fld>
            <a:endParaRPr lang="en-US"/>
          </a:p>
        </p:txBody>
      </p:sp>
      <p:sp>
        <p:nvSpPr>
          <p:cNvPr id="5" name="Footer Placeholder 4"/>
          <p:cNvSpPr>
            <a:spLocks noGrp="1"/>
          </p:cNvSpPr>
          <p:nvPr>
            <p:ph type="ftr" sz="quarter" idx="3"/>
          </p:nvPr>
        </p:nvSpPr>
        <p:spPr>
          <a:xfrm>
            <a:off x="13746480" y="28815456"/>
            <a:ext cx="12740640" cy="1655233"/>
          </a:xfrm>
          <a:prstGeom prst="rect">
            <a:avLst/>
          </a:prstGeom>
        </p:spPr>
        <p:txBody>
          <a:bodyPr vert="horz" lIns="407517" tIns="203759" rIns="407517" bIns="203759" rtlCol="0" anchor="ctr"/>
          <a:lstStyle>
            <a:lvl1pPr algn="ctr">
              <a:defRPr sz="5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834080" y="28815456"/>
            <a:ext cx="9387840" cy="1655233"/>
          </a:xfrm>
          <a:prstGeom prst="rect">
            <a:avLst/>
          </a:prstGeom>
        </p:spPr>
        <p:txBody>
          <a:bodyPr vert="horz" lIns="407517" tIns="203759" rIns="407517" bIns="203759" rtlCol="0" anchor="ctr"/>
          <a:lstStyle>
            <a:lvl1pPr algn="r">
              <a:defRPr sz="5300">
                <a:solidFill>
                  <a:schemeClr val="tx1">
                    <a:tint val="75000"/>
                  </a:schemeClr>
                </a:solidFill>
              </a:defRPr>
            </a:lvl1pPr>
          </a:lstStyle>
          <a:p>
            <a:fld id="{36721C48-7E45-F54B-B2C8-DDC3D7F78BD9}" type="slidenum">
              <a:rPr lang="en-US" smtClean="0"/>
              <a:t>‹#›</a:t>
            </a:fld>
            <a:endParaRPr lang="en-US"/>
          </a:p>
        </p:txBody>
      </p:sp>
    </p:spTree>
    <p:extLst>
      <p:ext uri="{BB962C8B-B14F-4D97-AF65-F5344CB8AC3E}">
        <p14:creationId xmlns:p14="http://schemas.microsoft.com/office/powerpoint/2010/main" val="1824424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37586" rtl="0" eaLnBrk="1" latinLnBrk="0" hangingPunct="1">
        <a:spcBef>
          <a:spcPct val="0"/>
        </a:spcBef>
        <a:buNone/>
        <a:defRPr sz="19600" kern="1200">
          <a:solidFill>
            <a:schemeClr val="tx1"/>
          </a:solidFill>
          <a:latin typeface="+mj-lt"/>
          <a:ea typeface="+mj-ea"/>
          <a:cs typeface="+mj-cs"/>
        </a:defRPr>
      </a:lvl1pPr>
    </p:titleStyle>
    <p:bodyStyle>
      <a:lvl1pPr marL="1528189" indent="-1528189" algn="l" defTabSz="2037586" rtl="0" eaLnBrk="1" latinLnBrk="0" hangingPunct="1">
        <a:spcBef>
          <a:spcPct val="20000"/>
        </a:spcBef>
        <a:buFont typeface="Arial"/>
        <a:buChar char="•"/>
        <a:defRPr sz="14300" kern="1200">
          <a:solidFill>
            <a:schemeClr val="tx1"/>
          </a:solidFill>
          <a:latin typeface="+mn-lt"/>
          <a:ea typeface="+mn-ea"/>
          <a:cs typeface="+mn-cs"/>
        </a:defRPr>
      </a:lvl1pPr>
      <a:lvl2pPr marL="3311076" indent="-1273491" algn="l" defTabSz="2037586" rtl="0" eaLnBrk="1" latinLnBrk="0" hangingPunct="1">
        <a:spcBef>
          <a:spcPct val="20000"/>
        </a:spcBef>
        <a:buFont typeface="Arial"/>
        <a:buChar char="–"/>
        <a:defRPr sz="12500" kern="1200">
          <a:solidFill>
            <a:schemeClr val="tx1"/>
          </a:solidFill>
          <a:latin typeface="+mn-lt"/>
          <a:ea typeface="+mn-ea"/>
          <a:cs typeface="+mn-cs"/>
        </a:defRPr>
      </a:lvl2pPr>
      <a:lvl3pPr marL="5093964" indent="-1018793" algn="l" defTabSz="2037586" rtl="0" eaLnBrk="1" latinLnBrk="0" hangingPunct="1">
        <a:spcBef>
          <a:spcPct val="20000"/>
        </a:spcBef>
        <a:buFont typeface="Arial"/>
        <a:buChar char="•"/>
        <a:defRPr sz="10700" kern="1200">
          <a:solidFill>
            <a:schemeClr val="tx1"/>
          </a:solidFill>
          <a:latin typeface="+mn-lt"/>
          <a:ea typeface="+mn-ea"/>
          <a:cs typeface="+mn-cs"/>
        </a:defRPr>
      </a:lvl3pPr>
      <a:lvl4pPr marL="7131549" indent="-1018793" algn="l" defTabSz="2037586" rtl="0" eaLnBrk="1" latinLnBrk="0" hangingPunct="1">
        <a:spcBef>
          <a:spcPct val="20000"/>
        </a:spcBef>
        <a:buFont typeface="Arial"/>
        <a:buChar char="–"/>
        <a:defRPr sz="8900" kern="1200">
          <a:solidFill>
            <a:schemeClr val="tx1"/>
          </a:solidFill>
          <a:latin typeface="+mn-lt"/>
          <a:ea typeface="+mn-ea"/>
          <a:cs typeface="+mn-cs"/>
        </a:defRPr>
      </a:lvl4pPr>
      <a:lvl5pPr marL="9169136" indent="-1018793" algn="l" defTabSz="2037586" rtl="0" eaLnBrk="1" latinLnBrk="0" hangingPunct="1">
        <a:spcBef>
          <a:spcPct val="20000"/>
        </a:spcBef>
        <a:buFont typeface="Arial"/>
        <a:buChar char="»"/>
        <a:defRPr sz="8900" kern="1200">
          <a:solidFill>
            <a:schemeClr val="tx1"/>
          </a:solidFill>
          <a:latin typeface="+mn-lt"/>
          <a:ea typeface="+mn-ea"/>
          <a:cs typeface="+mn-cs"/>
        </a:defRPr>
      </a:lvl5pPr>
      <a:lvl6pPr marL="11206722" indent="-1018793" algn="l" defTabSz="2037586" rtl="0" eaLnBrk="1" latinLnBrk="0" hangingPunct="1">
        <a:spcBef>
          <a:spcPct val="20000"/>
        </a:spcBef>
        <a:buFont typeface="Arial"/>
        <a:buChar char="•"/>
        <a:defRPr sz="8900" kern="1200">
          <a:solidFill>
            <a:schemeClr val="tx1"/>
          </a:solidFill>
          <a:latin typeface="+mn-lt"/>
          <a:ea typeface="+mn-ea"/>
          <a:cs typeface="+mn-cs"/>
        </a:defRPr>
      </a:lvl6pPr>
      <a:lvl7pPr marL="13244307" indent="-1018793" algn="l" defTabSz="2037586" rtl="0" eaLnBrk="1" latinLnBrk="0" hangingPunct="1">
        <a:spcBef>
          <a:spcPct val="20000"/>
        </a:spcBef>
        <a:buFont typeface="Arial"/>
        <a:buChar char="•"/>
        <a:defRPr sz="8900" kern="1200">
          <a:solidFill>
            <a:schemeClr val="tx1"/>
          </a:solidFill>
          <a:latin typeface="+mn-lt"/>
          <a:ea typeface="+mn-ea"/>
          <a:cs typeface="+mn-cs"/>
        </a:defRPr>
      </a:lvl7pPr>
      <a:lvl8pPr marL="15281893" indent="-1018793" algn="l" defTabSz="2037586" rtl="0" eaLnBrk="1" latinLnBrk="0" hangingPunct="1">
        <a:spcBef>
          <a:spcPct val="20000"/>
        </a:spcBef>
        <a:buFont typeface="Arial"/>
        <a:buChar char="•"/>
        <a:defRPr sz="8900" kern="1200">
          <a:solidFill>
            <a:schemeClr val="tx1"/>
          </a:solidFill>
          <a:latin typeface="+mn-lt"/>
          <a:ea typeface="+mn-ea"/>
          <a:cs typeface="+mn-cs"/>
        </a:defRPr>
      </a:lvl8pPr>
      <a:lvl9pPr marL="17319479" indent="-1018793" algn="l" defTabSz="2037586" rtl="0" eaLnBrk="1" latinLnBrk="0" hangingPunct="1">
        <a:spcBef>
          <a:spcPct val="20000"/>
        </a:spcBef>
        <a:buFont typeface="Arial"/>
        <a:buChar char="•"/>
        <a:defRPr sz="8900" kern="1200">
          <a:solidFill>
            <a:schemeClr val="tx1"/>
          </a:solidFill>
          <a:latin typeface="+mn-lt"/>
          <a:ea typeface="+mn-ea"/>
          <a:cs typeface="+mn-cs"/>
        </a:defRPr>
      </a:lvl9pPr>
    </p:bodyStyle>
    <p:otherStyle>
      <a:defPPr>
        <a:defRPr lang="en-US"/>
      </a:defPPr>
      <a:lvl1pPr marL="0" algn="l" defTabSz="2037586" rtl="0" eaLnBrk="1" latinLnBrk="0" hangingPunct="1">
        <a:defRPr sz="8000" kern="1200">
          <a:solidFill>
            <a:schemeClr val="tx1"/>
          </a:solidFill>
          <a:latin typeface="+mn-lt"/>
          <a:ea typeface="+mn-ea"/>
          <a:cs typeface="+mn-cs"/>
        </a:defRPr>
      </a:lvl1pPr>
      <a:lvl2pPr marL="2037586" algn="l" defTabSz="2037586" rtl="0" eaLnBrk="1" latinLnBrk="0" hangingPunct="1">
        <a:defRPr sz="8000" kern="1200">
          <a:solidFill>
            <a:schemeClr val="tx1"/>
          </a:solidFill>
          <a:latin typeface="+mn-lt"/>
          <a:ea typeface="+mn-ea"/>
          <a:cs typeface="+mn-cs"/>
        </a:defRPr>
      </a:lvl2pPr>
      <a:lvl3pPr marL="4075171" algn="l" defTabSz="2037586" rtl="0" eaLnBrk="1" latinLnBrk="0" hangingPunct="1">
        <a:defRPr sz="8000" kern="1200">
          <a:solidFill>
            <a:schemeClr val="tx1"/>
          </a:solidFill>
          <a:latin typeface="+mn-lt"/>
          <a:ea typeface="+mn-ea"/>
          <a:cs typeface="+mn-cs"/>
        </a:defRPr>
      </a:lvl3pPr>
      <a:lvl4pPr marL="6112757" algn="l" defTabSz="2037586" rtl="0" eaLnBrk="1" latinLnBrk="0" hangingPunct="1">
        <a:defRPr sz="8000" kern="1200">
          <a:solidFill>
            <a:schemeClr val="tx1"/>
          </a:solidFill>
          <a:latin typeface="+mn-lt"/>
          <a:ea typeface="+mn-ea"/>
          <a:cs typeface="+mn-cs"/>
        </a:defRPr>
      </a:lvl4pPr>
      <a:lvl5pPr marL="8150342" algn="l" defTabSz="2037586" rtl="0" eaLnBrk="1" latinLnBrk="0" hangingPunct="1">
        <a:defRPr sz="8000" kern="1200">
          <a:solidFill>
            <a:schemeClr val="tx1"/>
          </a:solidFill>
          <a:latin typeface="+mn-lt"/>
          <a:ea typeface="+mn-ea"/>
          <a:cs typeface="+mn-cs"/>
        </a:defRPr>
      </a:lvl5pPr>
      <a:lvl6pPr marL="10187929" algn="l" defTabSz="2037586" rtl="0" eaLnBrk="1" latinLnBrk="0" hangingPunct="1">
        <a:defRPr sz="8000" kern="1200">
          <a:solidFill>
            <a:schemeClr val="tx1"/>
          </a:solidFill>
          <a:latin typeface="+mn-lt"/>
          <a:ea typeface="+mn-ea"/>
          <a:cs typeface="+mn-cs"/>
        </a:defRPr>
      </a:lvl6pPr>
      <a:lvl7pPr marL="12225515" algn="l" defTabSz="2037586" rtl="0" eaLnBrk="1" latinLnBrk="0" hangingPunct="1">
        <a:defRPr sz="8000" kern="1200">
          <a:solidFill>
            <a:schemeClr val="tx1"/>
          </a:solidFill>
          <a:latin typeface="+mn-lt"/>
          <a:ea typeface="+mn-ea"/>
          <a:cs typeface="+mn-cs"/>
        </a:defRPr>
      </a:lvl7pPr>
      <a:lvl8pPr marL="14263100" algn="l" defTabSz="2037586" rtl="0" eaLnBrk="1" latinLnBrk="0" hangingPunct="1">
        <a:defRPr sz="8000" kern="1200">
          <a:solidFill>
            <a:schemeClr val="tx1"/>
          </a:solidFill>
          <a:latin typeface="+mn-lt"/>
          <a:ea typeface="+mn-ea"/>
          <a:cs typeface="+mn-cs"/>
        </a:defRPr>
      </a:lvl8pPr>
      <a:lvl9pPr marL="16300686" algn="l" defTabSz="2037586" rtl="0" eaLnBrk="1" latinLnBrk="0" hangingPunct="1">
        <a:defRPr sz="8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tiff"/><Relationship Id="rId5" Type="http://schemas.openxmlformats.org/officeDocument/2006/relationships/image" Target="../media/image3.jpe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p:cNvPicPr>
            <a:picLocks noChangeAspect="1"/>
          </p:cNvPicPr>
          <p:nvPr/>
        </p:nvPicPr>
        <p:blipFill rotWithShape="1">
          <a:blip r:embed="rId3"/>
          <a:srcRect t="8889" r="2629" b="-722"/>
          <a:stretch/>
        </p:blipFill>
        <p:spPr>
          <a:xfrm>
            <a:off x="1447802" y="21939812"/>
            <a:ext cx="8825450" cy="6814802"/>
          </a:xfrm>
          <a:prstGeom prst="rect">
            <a:avLst/>
          </a:prstGeom>
        </p:spPr>
      </p:pic>
      <p:sp>
        <p:nvSpPr>
          <p:cNvPr id="33" name="Rectangle 32"/>
          <p:cNvSpPr/>
          <p:nvPr/>
        </p:nvSpPr>
        <p:spPr>
          <a:xfrm>
            <a:off x="0" y="-63497"/>
            <a:ext cx="40233600" cy="4430823"/>
          </a:xfrm>
          <a:prstGeom prst="rect">
            <a:avLst/>
          </a:prstGeom>
        </p:spPr>
        <p:txBody>
          <a:bodyPr wrap="square" lIns="91431" tIns="45716" rIns="91431" bIns="45716">
            <a:spAutoFit/>
          </a:bodyPr>
          <a:lstStyle/>
          <a:p>
            <a:pPr algn="ctr" defTabSz="914310">
              <a:defRPr/>
            </a:pPr>
            <a:r>
              <a:rPr lang="en-US" sz="11000" kern="0" dirty="0">
                <a:solidFill>
                  <a:sysClr val="windowText" lastClr="000000"/>
                </a:solidFill>
              </a:rPr>
              <a:t>Measuring the Performance of Likelihood-Ratio-Based Systems</a:t>
            </a:r>
          </a:p>
          <a:p>
            <a:pPr algn="ctr" defTabSz="914310">
              <a:lnSpc>
                <a:spcPct val="20000"/>
              </a:lnSpc>
              <a:defRPr/>
            </a:pPr>
            <a:r>
              <a:rPr lang="en-US" sz="11000" kern="0" dirty="0">
                <a:solidFill>
                  <a:sysClr val="windowText" lastClr="000000"/>
                </a:solidFill>
              </a:rPr>
              <a:t> </a:t>
            </a:r>
          </a:p>
          <a:p>
            <a:pPr algn="ctr" defTabSz="914310">
              <a:lnSpc>
                <a:spcPct val="110000"/>
              </a:lnSpc>
              <a:defRPr/>
            </a:pPr>
            <a:r>
              <a:rPr lang="en-US" sz="7200" b="1" kern="0" dirty="0">
                <a:solidFill>
                  <a:sysClr val="windowText" lastClr="000000"/>
                </a:solidFill>
                <a:latin typeface="Calibri" pitchFamily="34" charset="0"/>
              </a:rPr>
              <a:t>Ian Bailey (Indiana University)</a:t>
            </a:r>
          </a:p>
          <a:p>
            <a:pPr algn="ctr" defTabSz="914310">
              <a:defRPr/>
            </a:pPr>
            <a:r>
              <a:rPr lang="en-US" sz="6600" kern="0" dirty="0">
                <a:solidFill>
                  <a:sysClr val="windowText" lastClr="000000"/>
                </a:solidFill>
                <a:latin typeface="Calibri" pitchFamily="34" charset="0"/>
              </a:rPr>
              <a:t>Faculty Advisor: Dr. Cedric Neumann</a:t>
            </a:r>
          </a:p>
        </p:txBody>
      </p:sp>
      <p:sp>
        <p:nvSpPr>
          <p:cNvPr id="34" name="Rectangle 33"/>
          <p:cNvSpPr/>
          <p:nvPr/>
        </p:nvSpPr>
        <p:spPr>
          <a:xfrm>
            <a:off x="12512040" y="28961092"/>
            <a:ext cx="12633960" cy="2138487"/>
          </a:xfrm>
          <a:prstGeom prst="rect">
            <a:avLst/>
          </a:prstGeom>
          <a:ln w="38100" cmpd="dbl">
            <a:noFill/>
          </a:ln>
        </p:spPr>
        <p:txBody>
          <a:bodyPr wrap="square" lIns="457155" tIns="137147" rIns="457155" bIns="246864">
            <a:spAutoFit/>
          </a:bodyPr>
          <a:lstStyle/>
          <a:p>
            <a:pPr defTabSz="914310">
              <a:defRPr/>
            </a:pPr>
            <a:r>
              <a:rPr lang="en-US" sz="2800" b="1" kern="0" dirty="0">
                <a:solidFill>
                  <a:sysClr val="windowText" lastClr="000000"/>
                </a:solidFill>
              </a:rPr>
              <a:t>Acknowledgements:  </a:t>
            </a:r>
            <a:r>
              <a:rPr lang="en-US" sz="2800" kern="0" dirty="0">
                <a:solidFill>
                  <a:sysClr val="windowText" lastClr="000000"/>
                </a:solidFill>
              </a:rPr>
              <a:t>This work was made possible by the National Science Foundation REU Security Printing and Anti-Counterfeiting Site  EEC-1559958. Thanks to Dr. Cedric Neumann, Dr. Alfred </a:t>
            </a:r>
            <a:r>
              <a:rPr lang="en-US" sz="2800" kern="0" dirty="0" err="1">
                <a:solidFill>
                  <a:sysClr val="windowText" lastClr="000000"/>
                </a:solidFill>
              </a:rPr>
              <a:t>Boysen</a:t>
            </a:r>
            <a:r>
              <a:rPr lang="en-US" sz="2800" kern="0" dirty="0">
                <a:solidFill>
                  <a:sysClr val="windowText" lastClr="000000"/>
                </a:solidFill>
              </a:rPr>
              <a:t> and Dr. Brian Logue for their support and Jessie Hendricks (SDSU) for providing the code for ROC calculations.</a:t>
            </a:r>
          </a:p>
        </p:txBody>
      </p:sp>
      <p:pic>
        <p:nvPicPr>
          <p:cNvPr id="35" name="Picture 3" descr="C:\Users\mwest\Desktop\SDSMT\RESEARCH and Proposals\REU - Back to the Future\Summer 2013\Logos\Logos\nsf1 color.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75801" y="1524000"/>
            <a:ext cx="3723517" cy="374313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p:cNvPicPr>
            <a:picLocks noChangeAspect="1"/>
          </p:cNvPicPr>
          <p:nvPr/>
        </p:nvPicPr>
        <p:blipFill rotWithShape="1">
          <a:blip r:embed="rId5" cstate="print">
            <a:extLst>
              <a:ext uri="{28A0092B-C50C-407E-A947-70E740481C1C}">
                <a14:useLocalDpi xmlns:a14="http://schemas.microsoft.com/office/drawing/2010/main" val="0"/>
              </a:ext>
            </a:extLst>
          </a:blip>
          <a:srcRect l="2397" r="993"/>
          <a:stretch/>
        </p:blipFill>
        <p:spPr>
          <a:xfrm>
            <a:off x="28194000" y="1600200"/>
            <a:ext cx="5578490" cy="3764242"/>
          </a:xfrm>
          <a:prstGeom prst="rect">
            <a:avLst/>
          </a:prstGeom>
        </p:spPr>
      </p:pic>
      <p:sp>
        <p:nvSpPr>
          <p:cNvPr id="37" name="Rectangle 36"/>
          <p:cNvSpPr/>
          <p:nvPr/>
        </p:nvSpPr>
        <p:spPr>
          <a:xfrm>
            <a:off x="40767000" y="3048001"/>
            <a:ext cx="7162800" cy="18668223"/>
          </a:xfrm>
          <a:prstGeom prst="rect">
            <a:avLst/>
          </a:prstGeom>
        </p:spPr>
        <p:txBody>
          <a:bodyPr wrap="square" lIns="91431" tIns="45716" rIns="91431" bIns="45716">
            <a:spAutoFit/>
          </a:bodyPr>
          <a:lstStyle/>
          <a:p>
            <a:r>
              <a:rPr lang="en-US" sz="6600" b="1" dirty="0">
                <a:latin typeface="Calibri" pitchFamily="34" charset="0"/>
              </a:rPr>
              <a:t>You have flexibility in the layout.  </a:t>
            </a:r>
          </a:p>
          <a:p>
            <a:r>
              <a:rPr lang="en-US" sz="6600" b="1" dirty="0">
                <a:latin typeface="Calibri" pitchFamily="34" charset="0"/>
              </a:rPr>
              <a:t>Guidelines:</a:t>
            </a:r>
          </a:p>
          <a:p>
            <a:pPr marL="857166" indent="-857166">
              <a:buFont typeface="Arial" pitchFamily="34" charset="0"/>
              <a:buChar char="•"/>
            </a:pPr>
            <a:r>
              <a:rPr lang="en-US" sz="6600" b="1" dirty="0">
                <a:latin typeface="Calibri" pitchFamily="34" charset="0"/>
              </a:rPr>
              <a:t>Keep page set-up at 44” width x 34” height.</a:t>
            </a:r>
          </a:p>
          <a:p>
            <a:pPr marL="857166" indent="-857166">
              <a:buFont typeface="Arial" pitchFamily="34" charset="0"/>
              <a:buChar char="•"/>
            </a:pPr>
            <a:r>
              <a:rPr lang="en-US" sz="6600" b="1" dirty="0">
                <a:latin typeface="Calibri" pitchFamily="34" charset="0"/>
              </a:rPr>
              <a:t>Maintain White Background.</a:t>
            </a:r>
          </a:p>
          <a:p>
            <a:pPr marL="857166" indent="-857166">
              <a:buFont typeface="Arial" pitchFamily="34" charset="0"/>
              <a:buChar char="•"/>
            </a:pPr>
            <a:r>
              <a:rPr lang="en-US" sz="6600" b="1" dirty="0">
                <a:latin typeface="Calibri" pitchFamily="34" charset="0"/>
              </a:rPr>
              <a:t>Use fonts and colors for borders, headings  and text as you see fit.</a:t>
            </a:r>
          </a:p>
          <a:p>
            <a:pPr marL="857166" indent="-857166">
              <a:buFont typeface="Arial" pitchFamily="34" charset="0"/>
              <a:buChar char="•"/>
            </a:pPr>
            <a:r>
              <a:rPr lang="en-US" sz="6600" b="1" dirty="0">
                <a:latin typeface="Calibri" pitchFamily="34" charset="0"/>
              </a:rPr>
              <a:t>Keep at least ½ inch clearance from edges</a:t>
            </a:r>
          </a:p>
          <a:p>
            <a:pPr marL="857166" indent="-857166">
              <a:buFont typeface="Arial" pitchFamily="34" charset="0"/>
              <a:buChar char="•"/>
            </a:pPr>
            <a:endParaRPr lang="en-US" sz="6600" b="1" dirty="0">
              <a:latin typeface="Calibri" pitchFamily="34" charset="0"/>
            </a:endParaRPr>
          </a:p>
        </p:txBody>
      </p:sp>
      <p:pic>
        <p:nvPicPr>
          <p:cNvPr id="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1" y="2438400"/>
            <a:ext cx="9610765" cy="233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p:cNvSpPr txBox="1"/>
          <p:nvPr/>
        </p:nvSpPr>
        <p:spPr>
          <a:xfrm>
            <a:off x="12496801" y="5410200"/>
            <a:ext cx="12649200" cy="23320230"/>
          </a:xfrm>
          <a:prstGeom prst="rect">
            <a:avLst/>
          </a:prstGeom>
          <a:noFill/>
          <a:ln w="76200" cmpd="tri">
            <a:noFill/>
          </a:ln>
        </p:spPr>
        <p:txBody>
          <a:bodyPr wrap="square" lIns="438869" tIns="219434" rIns="438869" bIns="0" rtlCol="0">
            <a:spAutoFit/>
          </a:bodyPr>
          <a:lstStyle/>
          <a:p>
            <a:pPr algn="ctr" defTabSz="914310">
              <a:spcAft>
                <a:spcPts val="1799"/>
              </a:spcAft>
              <a:defRPr/>
            </a:pPr>
            <a:r>
              <a:rPr lang="en-US" sz="6000" u="sng" kern="0" dirty="0">
                <a:solidFill>
                  <a:srgbClr val="3F7CE3"/>
                </a:solidFill>
              </a:rPr>
              <a:t>Procedure</a:t>
            </a:r>
            <a:endParaRPr lang="en-US" sz="3600" u="sng" kern="0" dirty="0">
              <a:solidFill>
                <a:srgbClr val="3F7CE3"/>
              </a:solidFill>
            </a:endParaRPr>
          </a:p>
          <a:p>
            <a:pPr indent="457155" algn="just" defTabSz="914310">
              <a:spcAft>
                <a:spcPts val="1200"/>
              </a:spcAft>
              <a:defRPr/>
            </a:pPr>
            <a:r>
              <a:rPr lang="en-US" sz="3600" kern="0" dirty="0">
                <a:solidFill>
                  <a:sysClr val="windowText" lastClr="000000"/>
                </a:solidFill>
              </a:rPr>
              <a:t> The major aspect of this work is to investigate the behavior of ECE plots by varying the distributions of LRs that are analyzed. This way, it can be examined if the ECE Plot does indeed show the discriminating power and calibration of a set of LR values independently. The following cases are of particular interest:</a:t>
            </a:r>
          </a:p>
          <a:p>
            <a:pPr indent="457155" algn="just" defTabSz="914310">
              <a:spcAft>
                <a:spcPts val="1200"/>
              </a:spcAft>
              <a:defRPr/>
            </a:pPr>
            <a:r>
              <a:rPr lang="en-US" sz="3600" b="1" kern="0" dirty="0">
                <a:solidFill>
                  <a:sysClr val="windowText" lastClr="000000"/>
                </a:solidFill>
              </a:rPr>
              <a:t>Case 1: </a:t>
            </a:r>
            <a:r>
              <a:rPr lang="en-US" sz="3600" kern="0" dirty="0" smtClean="0">
                <a:solidFill>
                  <a:sysClr val="windowText" lastClr="000000"/>
                </a:solidFill>
              </a:rPr>
              <a:t>a</a:t>
            </a:r>
            <a:r>
              <a:rPr lang="en-US" sz="3600" b="1" kern="0" dirty="0" smtClean="0">
                <a:solidFill>
                  <a:sysClr val="windowText" lastClr="000000"/>
                </a:solidFill>
              </a:rPr>
              <a:t> </a:t>
            </a:r>
            <a:r>
              <a:rPr lang="en-US" sz="3600" kern="0" dirty="0">
                <a:solidFill>
                  <a:sysClr val="windowText" lastClr="000000"/>
                </a:solidFill>
              </a:rPr>
              <a:t>system with perfect discrimination but poor calibration. Two distributions of LRs were chosen such that they were not symmetric about LR=1, and were not overlapping. The results can be seen in Fig. </a:t>
            </a:r>
            <a:r>
              <a:rPr lang="en-US" sz="3600" kern="0" dirty="0" smtClean="0">
                <a:solidFill>
                  <a:sysClr val="windowText" lastClr="000000"/>
                </a:solidFill>
              </a:rPr>
              <a:t>2. </a:t>
            </a:r>
            <a:endParaRPr lang="en-US" sz="3600" kern="0" dirty="0">
              <a:solidFill>
                <a:sysClr val="windowText" lastClr="000000"/>
              </a:solidFill>
            </a:endParaRPr>
          </a:p>
          <a:p>
            <a:pPr indent="457155" algn="just" defTabSz="914310">
              <a:spcAft>
                <a:spcPts val="1200"/>
              </a:spcAft>
              <a:defRPr/>
            </a:pPr>
            <a:endParaRPr lang="en-US" sz="3600" kern="0" dirty="0">
              <a:solidFill>
                <a:sysClr val="windowText" lastClr="000000"/>
              </a:solidFill>
            </a:endParaRPr>
          </a:p>
          <a:p>
            <a:pPr indent="457155" algn="just" defTabSz="914310">
              <a:spcAft>
                <a:spcPts val="1200"/>
              </a:spcAft>
              <a:defRPr/>
            </a:pPr>
            <a:endParaRPr lang="en-US" sz="3600" kern="0" dirty="0">
              <a:solidFill>
                <a:sysClr val="windowText" lastClr="000000"/>
              </a:solidFill>
            </a:endParaRPr>
          </a:p>
          <a:p>
            <a:pPr indent="457155" algn="just" defTabSz="914310">
              <a:spcAft>
                <a:spcPts val="1200"/>
              </a:spcAft>
              <a:defRPr/>
            </a:pPr>
            <a:endParaRPr lang="en-US" sz="3600" kern="0" dirty="0">
              <a:solidFill>
                <a:sysClr val="windowText" lastClr="000000"/>
              </a:solidFill>
            </a:endParaRPr>
          </a:p>
          <a:p>
            <a:pPr indent="457155" algn="just" defTabSz="914310">
              <a:spcAft>
                <a:spcPts val="1200"/>
              </a:spcAft>
              <a:defRPr/>
            </a:pPr>
            <a:endParaRPr lang="en-US" sz="3600" kern="0" dirty="0">
              <a:solidFill>
                <a:sysClr val="windowText" lastClr="000000"/>
              </a:solidFill>
            </a:endParaRPr>
          </a:p>
          <a:p>
            <a:pPr indent="457155" algn="just" defTabSz="914310">
              <a:spcAft>
                <a:spcPts val="1200"/>
              </a:spcAft>
              <a:defRPr/>
            </a:pPr>
            <a:endParaRPr lang="en-US" sz="3600" kern="0" dirty="0">
              <a:solidFill>
                <a:sysClr val="windowText" lastClr="000000"/>
              </a:solidFill>
            </a:endParaRPr>
          </a:p>
          <a:p>
            <a:pPr indent="457155" algn="just" defTabSz="914310">
              <a:spcAft>
                <a:spcPts val="1200"/>
              </a:spcAft>
              <a:defRPr/>
            </a:pPr>
            <a:endParaRPr lang="en-US" sz="3600" kern="0" dirty="0">
              <a:solidFill>
                <a:sysClr val="windowText" lastClr="000000"/>
              </a:solidFill>
            </a:endParaRPr>
          </a:p>
          <a:p>
            <a:pPr indent="457155" algn="just" defTabSz="914310">
              <a:spcAft>
                <a:spcPts val="1200"/>
              </a:spcAft>
              <a:defRPr/>
            </a:pPr>
            <a:endParaRPr lang="en-US" sz="3600" kern="0" dirty="0">
              <a:solidFill>
                <a:sysClr val="windowText" lastClr="000000"/>
              </a:solidFill>
            </a:endParaRPr>
          </a:p>
          <a:p>
            <a:pPr indent="457155" algn="just" defTabSz="914310">
              <a:spcAft>
                <a:spcPts val="1200"/>
              </a:spcAft>
              <a:defRPr/>
            </a:pPr>
            <a:endParaRPr lang="en-US" sz="3600" kern="0" dirty="0">
              <a:solidFill>
                <a:sysClr val="windowText" lastClr="000000"/>
              </a:solidFill>
            </a:endParaRPr>
          </a:p>
          <a:p>
            <a:pPr indent="457155" algn="just" defTabSz="914310">
              <a:spcAft>
                <a:spcPts val="1200"/>
              </a:spcAft>
              <a:defRPr/>
            </a:pPr>
            <a:endParaRPr lang="en-US" sz="3600" kern="0" dirty="0">
              <a:solidFill>
                <a:sysClr val="windowText" lastClr="000000"/>
              </a:solidFill>
            </a:endParaRPr>
          </a:p>
          <a:p>
            <a:pPr indent="457155" algn="just" defTabSz="914310">
              <a:spcAft>
                <a:spcPts val="1200"/>
              </a:spcAft>
              <a:defRPr/>
            </a:pPr>
            <a:endParaRPr lang="en-US" sz="3600" kern="0" dirty="0">
              <a:solidFill>
                <a:sysClr val="windowText" lastClr="000000"/>
              </a:solidFill>
            </a:endParaRPr>
          </a:p>
          <a:p>
            <a:pPr indent="457155" algn="just" defTabSz="914310">
              <a:spcAft>
                <a:spcPts val="1200"/>
              </a:spcAft>
              <a:defRPr/>
            </a:pPr>
            <a:r>
              <a:rPr lang="en-US" sz="3600" b="1" kern="0" dirty="0">
                <a:solidFill>
                  <a:sysClr val="windowText" lastClr="000000"/>
                </a:solidFill>
              </a:rPr>
              <a:t>Case 2: </a:t>
            </a:r>
            <a:r>
              <a:rPr lang="en-US" sz="3600" kern="0" dirty="0">
                <a:solidFill>
                  <a:sysClr val="windowText" lastClr="000000"/>
                </a:solidFill>
              </a:rPr>
              <a:t>a system with weak discrimination but perfect calibration. Two normal distributions were chosen (such that they overlap) to represent H</a:t>
            </a:r>
            <a:r>
              <a:rPr lang="en-US" sz="3600" kern="0" baseline="-25000" dirty="0">
                <a:solidFill>
                  <a:sysClr val="windowText" lastClr="000000"/>
                </a:solidFill>
              </a:rPr>
              <a:t>p</a:t>
            </a:r>
            <a:r>
              <a:rPr lang="en-US" sz="3600" kern="0" dirty="0">
                <a:solidFill>
                  <a:sysClr val="windowText" lastClr="000000"/>
                </a:solidFill>
              </a:rPr>
              <a:t> and H</a:t>
            </a:r>
            <a:r>
              <a:rPr lang="en-US" sz="3600" kern="0" baseline="-25000" dirty="0">
                <a:solidFill>
                  <a:sysClr val="windowText" lastClr="000000"/>
                </a:solidFill>
              </a:rPr>
              <a:t>d</a:t>
            </a:r>
            <a:r>
              <a:rPr lang="en-US" sz="3600" kern="0" dirty="0">
                <a:solidFill>
                  <a:sysClr val="windowText" lastClr="000000"/>
                </a:solidFill>
              </a:rPr>
              <a:t>. Both distribution were sampled 1,000,000 times. The LRs for each sample under the two competing distributions were calculated. We used the property that the LR of the LR is the LR to demonstrate that the system is perfectly calibrated before generating the ECE plot. In general, the derivative  of the Receiver Operating Characteristic (ROC, Fig. 3</a:t>
            </a:r>
            <a:r>
              <a:rPr lang="en-US" sz="3600" kern="0" dirty="0" smtClean="0">
                <a:solidFill>
                  <a:sysClr val="windowText" lastClr="000000"/>
                </a:solidFill>
              </a:rPr>
              <a:t>) </a:t>
            </a:r>
            <a:r>
              <a:rPr lang="en-US" sz="3600" kern="0" dirty="0">
                <a:solidFill>
                  <a:sysClr val="windowText" lastClr="000000"/>
                </a:solidFill>
              </a:rPr>
              <a:t>is the LR [2]. In this case, the slope of the ROC obtained from the LRs calculated for the two sets of samples is the LR of the LRs.  Results are shown in Fig. </a:t>
            </a:r>
            <a:r>
              <a:rPr lang="en-US" sz="3600" kern="0" dirty="0" smtClean="0">
                <a:solidFill>
                  <a:sysClr val="windowText" lastClr="000000"/>
                </a:solidFill>
              </a:rPr>
              <a:t>4 </a:t>
            </a:r>
            <a:r>
              <a:rPr lang="en-US" sz="3600" kern="0" dirty="0">
                <a:solidFill>
                  <a:sysClr val="windowText" lastClr="000000"/>
                </a:solidFill>
              </a:rPr>
              <a:t>&amp; </a:t>
            </a:r>
            <a:r>
              <a:rPr lang="en-US" sz="3600" kern="0" dirty="0" smtClean="0">
                <a:solidFill>
                  <a:sysClr val="windowText" lastClr="000000"/>
                </a:solidFill>
              </a:rPr>
              <a:t>5.</a:t>
            </a:r>
            <a:endParaRPr lang="en-US" sz="3600" kern="0" dirty="0">
              <a:solidFill>
                <a:sysClr val="windowText" lastClr="000000"/>
              </a:solidFill>
            </a:endParaRPr>
          </a:p>
          <a:p>
            <a:pPr indent="457155" algn="just" defTabSz="914310">
              <a:spcAft>
                <a:spcPts val="1200"/>
              </a:spcAft>
              <a:defRPr/>
            </a:pPr>
            <a:r>
              <a:rPr lang="en-US" sz="3600" b="1" kern="0" dirty="0">
                <a:solidFill>
                  <a:sysClr val="windowText" lastClr="000000"/>
                </a:solidFill>
              </a:rPr>
              <a:t>Case 3:</a:t>
            </a:r>
            <a:r>
              <a:rPr lang="en-US" sz="3600" kern="0" dirty="0">
                <a:solidFill>
                  <a:sysClr val="windowText" lastClr="000000"/>
                </a:solidFill>
              </a:rPr>
              <a:t> a system with  both perfect discrimination and calibration. The same strategy as in Case 2 was used, except that the two </a:t>
            </a:r>
            <a:r>
              <a:rPr lang="en-US" sz="3600" kern="0" dirty="0" smtClean="0">
                <a:solidFill>
                  <a:sysClr val="windowText" lastClr="000000"/>
                </a:solidFill>
              </a:rPr>
              <a:t>chosen </a:t>
            </a:r>
            <a:r>
              <a:rPr lang="en-US" sz="3600" kern="0" dirty="0">
                <a:solidFill>
                  <a:sysClr val="windowText" lastClr="000000"/>
                </a:solidFill>
              </a:rPr>
              <a:t>distributions did not overlap. Results are not shown in this poster. </a:t>
            </a:r>
          </a:p>
        </p:txBody>
      </p:sp>
      <p:sp>
        <p:nvSpPr>
          <p:cNvPr id="41" name="TextBox 40"/>
          <p:cNvSpPr txBox="1"/>
          <p:nvPr/>
        </p:nvSpPr>
        <p:spPr>
          <a:xfrm>
            <a:off x="25146000" y="27194454"/>
            <a:ext cx="15087600" cy="3877985"/>
          </a:xfrm>
          <a:prstGeom prst="rect">
            <a:avLst/>
          </a:prstGeom>
          <a:noFill/>
          <a:ln w="38100" cmpd="dbl">
            <a:noFill/>
          </a:ln>
        </p:spPr>
        <p:txBody>
          <a:bodyPr wrap="square" lIns="457155" tIns="0" rIns="457155" bIns="0" rtlCol="0">
            <a:spAutoFit/>
          </a:bodyPr>
          <a:lstStyle/>
          <a:p>
            <a:pPr algn="ctr" defTabSz="914310">
              <a:defRPr/>
            </a:pPr>
            <a:r>
              <a:rPr lang="en-US" sz="2800" kern="0" dirty="0">
                <a:solidFill>
                  <a:sysClr val="windowText" lastClr="000000"/>
                </a:solidFill>
              </a:rPr>
              <a:t>References</a:t>
            </a:r>
          </a:p>
          <a:p>
            <a:pPr defTabSz="914310">
              <a:defRPr/>
            </a:pPr>
            <a:endParaRPr lang="en-US" sz="2800" kern="0" dirty="0">
              <a:solidFill>
                <a:sysClr val="windowText" lastClr="000000"/>
              </a:solidFill>
            </a:endParaRPr>
          </a:p>
          <a:p>
            <a:pPr marL="514300" indent="-514300">
              <a:buAutoNum type="arabicPeriod"/>
            </a:pPr>
            <a:r>
              <a:rPr lang="en-US" sz="2800" dirty="0" err="1"/>
              <a:t>Brümmer</a:t>
            </a:r>
            <a:r>
              <a:rPr lang="en-US" sz="2800" dirty="0"/>
              <a:t>, N., &amp; du </a:t>
            </a:r>
            <a:r>
              <a:rPr lang="en-US" sz="2800" dirty="0" err="1"/>
              <a:t>Preez</a:t>
            </a:r>
            <a:r>
              <a:rPr lang="en-US" sz="2800" dirty="0"/>
              <a:t>, J. (2013, April 8). </a:t>
            </a:r>
            <a:r>
              <a:rPr lang="en-US" sz="2800" i="1" dirty="0"/>
              <a:t>The PAV Algorithm Optimizes Binary Proper Scoring Rules</a:t>
            </a:r>
            <a:r>
              <a:rPr lang="en-US" sz="2800" dirty="0"/>
              <a:t>.</a:t>
            </a:r>
          </a:p>
          <a:p>
            <a:pPr marL="514300" indent="-514300">
              <a:buAutoNum type="arabicPeriod"/>
            </a:pPr>
            <a:r>
              <a:rPr lang="en-US" sz="2800" kern="0" dirty="0" err="1">
                <a:solidFill>
                  <a:sysClr val="windowText" lastClr="000000"/>
                </a:solidFill>
              </a:rPr>
              <a:t>Pepe</a:t>
            </a:r>
            <a:r>
              <a:rPr lang="en-US" sz="2800" kern="0" dirty="0">
                <a:solidFill>
                  <a:sysClr val="windowText" lastClr="000000"/>
                </a:solidFill>
              </a:rPr>
              <a:t>, S. P. (2004) </a:t>
            </a:r>
            <a:r>
              <a:rPr lang="en-US" sz="2800" i="1" kern="0" dirty="0">
                <a:solidFill>
                  <a:sysClr val="windowText" lastClr="000000"/>
                </a:solidFill>
              </a:rPr>
              <a:t>The Statistical Evaluation of Medical Tests for Classification and Prediction. </a:t>
            </a:r>
            <a:r>
              <a:rPr lang="en-US" sz="2800" kern="0" dirty="0">
                <a:solidFill>
                  <a:sysClr val="windowText" lastClr="000000"/>
                </a:solidFill>
              </a:rPr>
              <a:t>New York City, New York: Oxford University Press.</a:t>
            </a:r>
          </a:p>
          <a:p>
            <a:pPr marL="514300" indent="-514300">
              <a:buFontTx/>
              <a:buAutoNum type="arabicPeriod"/>
            </a:pPr>
            <a:r>
              <a:rPr lang="en-US" sz="2800" dirty="0"/>
              <a:t>Ramos, D., &amp; Gonzalez-Rodriguez, J. (2013, May 10). Reliable support: Measuring calibration of likelihood ratios. </a:t>
            </a:r>
            <a:r>
              <a:rPr lang="en-US" sz="2800" i="1" dirty="0"/>
              <a:t>Forensic Science International,</a:t>
            </a:r>
            <a:r>
              <a:rPr lang="en-US" sz="2800" dirty="0"/>
              <a:t> </a:t>
            </a:r>
            <a:r>
              <a:rPr lang="en-US" sz="2800" i="1" dirty="0"/>
              <a:t>130</a:t>
            </a:r>
            <a:r>
              <a:rPr lang="en-US" sz="2800" dirty="0"/>
              <a:t>, 156-169. </a:t>
            </a:r>
          </a:p>
          <a:p>
            <a:pPr marL="514300" indent="-514300">
              <a:buAutoNum type="arabicPeriod"/>
            </a:pPr>
            <a:endParaRPr lang="en-US" sz="2800" kern="0" dirty="0">
              <a:solidFill>
                <a:sysClr val="windowText" lastClr="000000"/>
              </a:solidFill>
            </a:endParaRPr>
          </a:p>
        </p:txBody>
      </p:sp>
      <p:sp>
        <p:nvSpPr>
          <p:cNvPr id="42" name="TextBox 41"/>
          <p:cNvSpPr txBox="1"/>
          <p:nvPr/>
        </p:nvSpPr>
        <p:spPr>
          <a:xfrm>
            <a:off x="1" y="5410202"/>
            <a:ext cx="12496799" cy="16195046"/>
          </a:xfrm>
          <a:prstGeom prst="rect">
            <a:avLst/>
          </a:prstGeom>
          <a:noFill/>
          <a:ln w="76200" cmpd="tri">
            <a:noFill/>
          </a:ln>
        </p:spPr>
        <p:txBody>
          <a:bodyPr wrap="square" lIns="457155" tIns="219434" rIns="457155" bIns="45716" rtlCol="0">
            <a:spAutoFit/>
          </a:bodyPr>
          <a:lstStyle/>
          <a:p>
            <a:pPr algn="ctr" defTabSz="914310">
              <a:spcAft>
                <a:spcPts val="1799"/>
              </a:spcAft>
              <a:defRPr/>
            </a:pPr>
            <a:r>
              <a:rPr lang="en-US" sz="6000" u="sng" kern="0" dirty="0">
                <a:solidFill>
                  <a:srgbClr val="3F7CE3"/>
                </a:solidFill>
              </a:rPr>
              <a:t>Introduction</a:t>
            </a:r>
            <a:endParaRPr lang="en-US" sz="3600" kern="0" dirty="0">
              <a:solidFill>
                <a:sysClr val="windowText" lastClr="000000"/>
              </a:solidFill>
            </a:endParaRPr>
          </a:p>
          <a:p>
            <a:pPr indent="457155" algn="just" defTabSz="914310">
              <a:spcAft>
                <a:spcPts val="1200"/>
              </a:spcAft>
              <a:defRPr/>
            </a:pPr>
            <a:r>
              <a:rPr lang="en-US" sz="3600" kern="0" dirty="0">
                <a:solidFill>
                  <a:sysClr val="windowText" lastClr="000000"/>
                </a:solidFill>
              </a:rPr>
              <a:t>Biometric and forensic systems are designed to infer the source of a “trace” with respect to a particular individual. These systems address two competing propositions:</a:t>
            </a:r>
          </a:p>
          <a:p>
            <a:pPr indent="457155" algn="just" defTabSz="914310">
              <a:spcAft>
                <a:spcPts val="1200"/>
              </a:spcAft>
              <a:defRPr/>
            </a:pPr>
            <a:r>
              <a:rPr lang="en-US" sz="3600" i="1" kern="0" dirty="0">
                <a:solidFill>
                  <a:sysClr val="windowText" lastClr="000000"/>
                </a:solidFill>
              </a:rPr>
              <a:t>H</a:t>
            </a:r>
            <a:r>
              <a:rPr lang="en-US" sz="3600" i="1" kern="0" baseline="-25000" dirty="0">
                <a:solidFill>
                  <a:sysClr val="windowText" lastClr="000000"/>
                </a:solidFill>
              </a:rPr>
              <a:t>p</a:t>
            </a:r>
            <a:r>
              <a:rPr lang="en-US" sz="3600" i="1" kern="0" dirty="0">
                <a:solidFill>
                  <a:sysClr val="windowText" lastClr="000000"/>
                </a:solidFill>
              </a:rPr>
              <a:t>: </a:t>
            </a:r>
            <a:r>
              <a:rPr lang="en-US" sz="3600" kern="0" dirty="0">
                <a:solidFill>
                  <a:sysClr val="windowText" lastClr="000000"/>
                </a:solidFill>
              </a:rPr>
              <a:t>the “trace” originates from a specific individual</a:t>
            </a:r>
          </a:p>
          <a:p>
            <a:pPr indent="457155" algn="just" defTabSz="914310">
              <a:spcAft>
                <a:spcPts val="1200"/>
              </a:spcAft>
              <a:defRPr/>
            </a:pPr>
            <a:r>
              <a:rPr lang="en-US" sz="3600" i="1" kern="0" dirty="0">
                <a:solidFill>
                  <a:sysClr val="windowText" lastClr="000000"/>
                </a:solidFill>
              </a:rPr>
              <a:t>H</a:t>
            </a:r>
            <a:r>
              <a:rPr lang="en-US" sz="3600" i="1" kern="0" baseline="-25000" dirty="0">
                <a:solidFill>
                  <a:sysClr val="windowText" lastClr="000000"/>
                </a:solidFill>
              </a:rPr>
              <a:t>d</a:t>
            </a:r>
            <a:r>
              <a:rPr lang="en-US" sz="3600" i="1" kern="0" dirty="0">
                <a:solidFill>
                  <a:sysClr val="windowText" lastClr="000000"/>
                </a:solidFill>
              </a:rPr>
              <a:t>: </a:t>
            </a:r>
            <a:r>
              <a:rPr lang="en-US" sz="3600" kern="0" dirty="0">
                <a:solidFill>
                  <a:sysClr val="windowText" lastClr="000000"/>
                </a:solidFill>
              </a:rPr>
              <a:t>the “trace” originates from a different individual</a:t>
            </a:r>
          </a:p>
          <a:p>
            <a:pPr indent="457155" algn="just" defTabSz="914310">
              <a:spcAft>
                <a:spcPts val="1200"/>
              </a:spcAft>
              <a:defRPr/>
            </a:pPr>
            <a:r>
              <a:rPr lang="en-US" sz="3600" kern="0" dirty="0">
                <a:solidFill>
                  <a:sysClr val="windowText" lastClr="000000"/>
                </a:solidFill>
              </a:rPr>
              <a:t>Biometric systems are designed to categorically support one of the two propositions. Their performances are measured by their discriminative ability. Minimizing error rates is essential. </a:t>
            </a:r>
          </a:p>
          <a:p>
            <a:pPr indent="457155" algn="just" defTabSz="914310">
              <a:spcAft>
                <a:spcPts val="1200"/>
              </a:spcAft>
              <a:defRPr/>
            </a:pPr>
            <a:r>
              <a:rPr lang="en-US" sz="3600" kern="0" dirty="0">
                <a:solidFill>
                  <a:sysClr val="windowText" lastClr="000000"/>
                </a:solidFill>
              </a:rPr>
              <a:t>Forensic systems are designed to </a:t>
            </a:r>
            <a:r>
              <a:rPr lang="en-US" sz="3600" kern="0" dirty="0" smtClean="0">
                <a:solidFill>
                  <a:sysClr val="windowText" lastClr="000000"/>
                </a:solidFill>
              </a:rPr>
              <a:t>weigh </a:t>
            </a:r>
            <a:r>
              <a:rPr lang="en-US" sz="3600" kern="0" dirty="0">
                <a:solidFill>
                  <a:sysClr val="windowText" lastClr="000000"/>
                </a:solidFill>
              </a:rPr>
              <a:t>the evidence in support for one or the other proposition. The magnitude of the support is critical to not over/understate the value of the evidence. </a:t>
            </a:r>
          </a:p>
          <a:p>
            <a:pPr indent="457155" algn="just" defTabSz="914310">
              <a:spcAft>
                <a:spcPts val="1200"/>
              </a:spcAft>
              <a:defRPr/>
            </a:pPr>
            <a:r>
              <a:rPr lang="en-US" sz="3600" kern="0" dirty="0">
                <a:solidFill>
                  <a:sysClr val="windowText" lastClr="000000"/>
                </a:solidFill>
              </a:rPr>
              <a:t>Both systems rely on the ratio of two probabilities: the probability of “trace” given H</a:t>
            </a:r>
            <a:r>
              <a:rPr lang="en-US" sz="3600" kern="0" baseline="-25000" dirty="0">
                <a:solidFill>
                  <a:sysClr val="windowText" lastClr="000000"/>
                </a:solidFill>
              </a:rPr>
              <a:t>p</a:t>
            </a:r>
            <a:r>
              <a:rPr lang="en-US" sz="3600" kern="0" dirty="0">
                <a:solidFill>
                  <a:sysClr val="windowText" lastClr="000000"/>
                </a:solidFill>
              </a:rPr>
              <a:t> vs. the probability of the “trace” given H</a:t>
            </a:r>
            <a:r>
              <a:rPr lang="en-US" sz="3600" kern="0" baseline="-25000" dirty="0">
                <a:solidFill>
                  <a:sysClr val="windowText" lastClr="000000"/>
                </a:solidFill>
              </a:rPr>
              <a:t>d</a:t>
            </a:r>
            <a:r>
              <a:rPr lang="en-US" sz="3600" kern="0" dirty="0">
                <a:solidFill>
                  <a:sysClr val="windowText" lastClr="000000"/>
                </a:solidFill>
              </a:rPr>
              <a:t>. This ratio is called the likelihood ratio (LR)</a:t>
            </a:r>
          </a:p>
          <a:p>
            <a:pPr indent="457155" algn="just" defTabSz="914310">
              <a:spcAft>
                <a:spcPts val="1200"/>
              </a:spcAft>
              <a:defRPr/>
            </a:pPr>
            <a:r>
              <a:rPr lang="en-US" sz="3600" kern="0" dirty="0">
                <a:solidFill>
                  <a:sysClr val="windowText" lastClr="000000"/>
                </a:solidFill>
              </a:rPr>
              <a:t>This work attempts to utilize a desired property of probabilities that originates from the work of Alan Turing: the probability that LR = c is c times more likely under H</a:t>
            </a:r>
            <a:r>
              <a:rPr lang="en-US" sz="3600" kern="0" baseline="-25000" dirty="0">
                <a:solidFill>
                  <a:sysClr val="windowText" lastClr="000000"/>
                </a:solidFill>
              </a:rPr>
              <a:t>p</a:t>
            </a:r>
            <a:r>
              <a:rPr lang="en-US" sz="3600" kern="0" dirty="0">
                <a:solidFill>
                  <a:sysClr val="windowText" lastClr="000000"/>
                </a:solidFill>
              </a:rPr>
              <a:t> than under H</a:t>
            </a:r>
            <a:r>
              <a:rPr lang="en-US" sz="3600" kern="0" baseline="-25000" dirty="0">
                <a:solidFill>
                  <a:sysClr val="windowText" lastClr="000000"/>
                </a:solidFill>
              </a:rPr>
              <a:t>d</a:t>
            </a:r>
            <a:r>
              <a:rPr lang="en-US" sz="3600" kern="0" dirty="0">
                <a:solidFill>
                  <a:sysClr val="windowText" lastClr="000000"/>
                </a:solidFill>
              </a:rPr>
              <a:t> [2]. Equivalently, if you were to take the LR of the LR, then you would expect to obtain the same LR value in an ideally calibrated system. This work sets out to investigate the use of empirical cross-entropy (ECE) of the posterior probabilities resulting from biometric and forensic systems to measure their calibration and discriminative power [1,3].</a:t>
            </a:r>
          </a:p>
        </p:txBody>
      </p:sp>
      <p:sp>
        <p:nvSpPr>
          <p:cNvPr id="43" name="TextBox 42"/>
          <p:cNvSpPr txBox="1"/>
          <p:nvPr/>
        </p:nvSpPr>
        <p:spPr>
          <a:xfrm>
            <a:off x="96521" y="28930846"/>
            <a:ext cx="12324079" cy="1401960"/>
          </a:xfrm>
          <a:prstGeom prst="rect">
            <a:avLst/>
          </a:prstGeom>
          <a:noFill/>
          <a:ln w="38100" cmpd="dbl">
            <a:solidFill>
              <a:srgbClr val="FFFFFF"/>
            </a:solidFill>
          </a:ln>
        </p:spPr>
        <p:txBody>
          <a:bodyPr wrap="square" lIns="457155" tIns="45716" rIns="91431" bIns="45716" rtlCol="0">
            <a:spAutoFit/>
          </a:bodyPr>
          <a:lstStyle/>
          <a:p>
            <a:pPr defTabSz="914310">
              <a:defRPr/>
            </a:pPr>
            <a:r>
              <a:rPr lang="en-US" sz="2800" b="1" kern="0" dirty="0">
                <a:solidFill>
                  <a:sysClr val="windowText" lastClr="000000"/>
                </a:solidFill>
              </a:rPr>
              <a:t>Fig 1</a:t>
            </a:r>
            <a:r>
              <a:rPr lang="en-US" sz="2800" kern="0" dirty="0">
                <a:solidFill>
                  <a:sysClr val="windowText" lastClr="000000"/>
                </a:solidFill>
              </a:rPr>
              <a:t> ECE plot. The smaller the difference between the red and blue lines, the better the calibration, and the greater distance between the black and blue lines, the better discriminating power. </a:t>
            </a:r>
          </a:p>
        </p:txBody>
      </p:sp>
      <p:sp>
        <p:nvSpPr>
          <p:cNvPr id="44" name="TextBox 43"/>
          <p:cNvSpPr txBox="1"/>
          <p:nvPr/>
        </p:nvSpPr>
        <p:spPr>
          <a:xfrm>
            <a:off x="25851594" y="11856444"/>
            <a:ext cx="6553200" cy="533400"/>
          </a:xfrm>
          <a:prstGeom prst="rect">
            <a:avLst/>
          </a:prstGeom>
          <a:noFill/>
        </p:spPr>
        <p:txBody>
          <a:bodyPr wrap="square" lIns="91431" tIns="45716" rIns="91431" bIns="45716" rtlCol="0">
            <a:spAutoFit/>
          </a:bodyPr>
          <a:lstStyle/>
          <a:p>
            <a:pPr algn="ctr" defTabSz="914310">
              <a:defRPr/>
            </a:pPr>
            <a:r>
              <a:rPr lang="en-US" sz="2800" b="1" kern="0" dirty="0">
                <a:solidFill>
                  <a:sysClr val="windowText" lastClr="000000"/>
                </a:solidFill>
              </a:rPr>
              <a:t>Fig. </a:t>
            </a:r>
            <a:r>
              <a:rPr lang="en-US" sz="2800" b="1" kern="0" dirty="0" smtClean="0">
                <a:solidFill>
                  <a:sysClr val="windowText" lastClr="000000"/>
                </a:solidFill>
              </a:rPr>
              <a:t>3 </a:t>
            </a:r>
            <a:r>
              <a:rPr lang="en-US" sz="2800" kern="0" dirty="0">
                <a:solidFill>
                  <a:sysClr val="windowText" lastClr="000000"/>
                </a:solidFill>
              </a:rPr>
              <a:t>ROC Curve of LRs</a:t>
            </a:r>
          </a:p>
        </p:txBody>
      </p:sp>
      <p:cxnSp>
        <p:nvCxnSpPr>
          <p:cNvPr id="46" name="Straight Connector 45"/>
          <p:cNvCxnSpPr/>
          <p:nvPr/>
        </p:nvCxnSpPr>
        <p:spPr>
          <a:xfrm>
            <a:off x="12496800" y="5334001"/>
            <a:ext cx="0" cy="25755600"/>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47" name="Straight Connector 46"/>
          <p:cNvCxnSpPr/>
          <p:nvPr/>
        </p:nvCxnSpPr>
        <p:spPr>
          <a:xfrm>
            <a:off x="25069801" y="5338168"/>
            <a:ext cx="76200" cy="25755600"/>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49" name="Straight Connector 48"/>
          <p:cNvCxnSpPr/>
          <p:nvPr/>
        </p:nvCxnSpPr>
        <p:spPr>
          <a:xfrm>
            <a:off x="0" y="5334000"/>
            <a:ext cx="40233600" cy="0"/>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sp>
        <p:nvSpPr>
          <p:cNvPr id="51" name="TextBox 50"/>
          <p:cNvSpPr txBox="1"/>
          <p:nvPr/>
        </p:nvSpPr>
        <p:spPr>
          <a:xfrm>
            <a:off x="32804952" y="11866624"/>
            <a:ext cx="7428648" cy="529926"/>
          </a:xfrm>
          <a:prstGeom prst="rect">
            <a:avLst/>
          </a:prstGeom>
          <a:noFill/>
        </p:spPr>
        <p:txBody>
          <a:bodyPr wrap="square" lIns="91431" tIns="45716" rIns="91431" bIns="45716" rtlCol="0">
            <a:spAutoFit/>
          </a:bodyPr>
          <a:lstStyle/>
          <a:p>
            <a:pPr algn="ctr" defTabSz="914310">
              <a:defRPr/>
            </a:pPr>
            <a:r>
              <a:rPr lang="en-US" sz="2800" b="1" kern="0" dirty="0">
                <a:solidFill>
                  <a:sysClr val="windowText" lastClr="000000"/>
                </a:solidFill>
              </a:rPr>
              <a:t>Fig. </a:t>
            </a:r>
            <a:r>
              <a:rPr lang="en-US" sz="2800" b="1" kern="0" dirty="0" smtClean="0">
                <a:solidFill>
                  <a:sysClr val="windowText" lastClr="000000"/>
                </a:solidFill>
              </a:rPr>
              <a:t>4 </a:t>
            </a:r>
            <a:r>
              <a:rPr lang="en-US" sz="2800" kern="0" dirty="0">
                <a:solidFill>
                  <a:sysClr val="windowText" lastClr="000000"/>
                </a:solidFill>
              </a:rPr>
              <a:t>LR v. LR of LR</a:t>
            </a:r>
          </a:p>
        </p:txBody>
      </p:sp>
      <p:sp>
        <p:nvSpPr>
          <p:cNvPr id="52" name="TextBox 51"/>
          <p:cNvSpPr txBox="1"/>
          <p:nvPr/>
        </p:nvSpPr>
        <p:spPr>
          <a:xfrm>
            <a:off x="28447502" y="19071859"/>
            <a:ext cx="8216816" cy="533400"/>
          </a:xfrm>
          <a:prstGeom prst="rect">
            <a:avLst/>
          </a:prstGeom>
          <a:noFill/>
        </p:spPr>
        <p:txBody>
          <a:bodyPr wrap="square" lIns="91431" tIns="45716" rIns="91431" bIns="45716" rtlCol="0">
            <a:spAutoFit/>
          </a:bodyPr>
          <a:lstStyle/>
          <a:p>
            <a:pPr algn="ctr" defTabSz="914310">
              <a:defRPr/>
            </a:pPr>
            <a:r>
              <a:rPr lang="en-US" sz="2800" b="1" kern="0" dirty="0">
                <a:solidFill>
                  <a:sysClr val="windowText" lastClr="000000"/>
                </a:solidFill>
              </a:rPr>
              <a:t>Fig. </a:t>
            </a:r>
            <a:r>
              <a:rPr lang="en-US" sz="2800" b="1" kern="0" dirty="0" smtClean="0">
                <a:solidFill>
                  <a:sysClr val="windowText" lastClr="000000"/>
                </a:solidFill>
              </a:rPr>
              <a:t>5 </a:t>
            </a:r>
            <a:r>
              <a:rPr lang="en-US" sz="2800" kern="0" dirty="0">
                <a:solidFill>
                  <a:sysClr val="windowText" lastClr="000000"/>
                </a:solidFill>
              </a:rPr>
              <a:t>ECE Plot showing perfect calibration                    </a:t>
            </a:r>
          </a:p>
        </p:txBody>
      </p:sp>
      <p:pic>
        <p:nvPicPr>
          <p:cNvPr id="55" name="Picture 54"/>
          <p:cNvPicPr>
            <a:picLocks noChangeAspect="1"/>
          </p:cNvPicPr>
          <p:nvPr/>
        </p:nvPicPr>
        <p:blipFill rotWithShape="1">
          <a:blip r:embed="rId7"/>
          <a:srcRect r="2931"/>
          <a:stretch/>
        </p:blipFill>
        <p:spPr>
          <a:xfrm>
            <a:off x="25165455" y="5530106"/>
            <a:ext cx="7498362" cy="6324600"/>
          </a:xfrm>
          <a:prstGeom prst="rect">
            <a:avLst/>
          </a:prstGeom>
        </p:spPr>
      </p:pic>
      <p:sp>
        <p:nvSpPr>
          <p:cNvPr id="56" name="TextBox 55"/>
          <p:cNvSpPr txBox="1"/>
          <p:nvPr/>
        </p:nvSpPr>
        <p:spPr>
          <a:xfrm>
            <a:off x="25146000" y="20032413"/>
            <a:ext cx="15087600" cy="6731585"/>
          </a:xfrm>
          <a:prstGeom prst="rect">
            <a:avLst/>
          </a:prstGeom>
          <a:noFill/>
        </p:spPr>
        <p:txBody>
          <a:bodyPr wrap="square" lIns="438869" tIns="219434" rIns="438869" bIns="219434" rtlCol="0">
            <a:spAutoFit/>
          </a:bodyPr>
          <a:lstStyle/>
          <a:p>
            <a:pPr algn="ctr" defTabSz="914310">
              <a:spcAft>
                <a:spcPts val="1799"/>
              </a:spcAft>
              <a:defRPr/>
            </a:pPr>
            <a:r>
              <a:rPr lang="en-US" sz="6000" u="sng" kern="0" dirty="0">
                <a:solidFill>
                  <a:srgbClr val="3F7CE3"/>
                </a:solidFill>
              </a:rPr>
              <a:t>Conclusion</a:t>
            </a:r>
          </a:p>
          <a:p>
            <a:pPr indent="457155" algn="just" defTabSz="914310">
              <a:spcAft>
                <a:spcPts val="1200"/>
              </a:spcAft>
              <a:defRPr/>
            </a:pPr>
            <a:r>
              <a:rPr lang="en-US" sz="3600" kern="0" dirty="0">
                <a:solidFill>
                  <a:sysClr val="windowText" lastClr="000000"/>
                </a:solidFill>
              </a:rPr>
              <a:t> As can be seen, an ECE plot does act as a good tool to assess the calibration and discriminating power of a LR-based system in biometry and forensic science. Although, we note that ECE is based on measuring the difference between posterior probabilities and expected decisions. Therefore, entropy cannot be used to recalibrate a set of LRs from an uncalibrated operational forensic system since obtaining posterior probabilities from such system would require assigning prior probabilities to H</a:t>
            </a:r>
            <a:r>
              <a:rPr lang="en-US" sz="3600" kern="0" baseline="-25000" dirty="0">
                <a:solidFill>
                  <a:sysClr val="windowText" lastClr="000000"/>
                </a:solidFill>
              </a:rPr>
              <a:t>p</a:t>
            </a:r>
            <a:r>
              <a:rPr lang="en-US" sz="3600" kern="0" dirty="0">
                <a:solidFill>
                  <a:sysClr val="windowText" lastClr="000000"/>
                </a:solidFill>
              </a:rPr>
              <a:t> and H</a:t>
            </a:r>
            <a:r>
              <a:rPr lang="en-US" sz="3600" kern="0" baseline="-25000" dirty="0">
                <a:solidFill>
                  <a:sysClr val="windowText" lastClr="000000"/>
                </a:solidFill>
              </a:rPr>
              <a:t>d</a:t>
            </a:r>
            <a:r>
              <a:rPr lang="en-US" sz="3600" kern="0" dirty="0">
                <a:solidFill>
                  <a:sysClr val="windowText" lastClr="000000"/>
                </a:solidFill>
              </a:rPr>
              <a:t>. Legal and scientific scholars have repeatedly argued that such an assignment is outside of the realm of forensic scientists. </a:t>
            </a:r>
            <a:endParaRPr lang="en-US" sz="6000" u="sng" kern="0" dirty="0">
              <a:solidFill>
                <a:srgbClr val="3F7CE3"/>
              </a:solidFill>
            </a:endParaRPr>
          </a:p>
        </p:txBody>
      </p:sp>
      <p:pic>
        <p:nvPicPr>
          <p:cNvPr id="57" name="Picture 56"/>
          <p:cNvPicPr>
            <a:picLocks noChangeAspect="1"/>
          </p:cNvPicPr>
          <p:nvPr/>
        </p:nvPicPr>
        <p:blipFill rotWithShape="1">
          <a:blip r:embed="rId8"/>
          <a:srcRect t="9697" r="3712" b="-276"/>
          <a:stretch/>
        </p:blipFill>
        <p:spPr>
          <a:xfrm>
            <a:off x="14307615" y="12538134"/>
            <a:ext cx="8429769" cy="6492240"/>
          </a:xfrm>
          <a:prstGeom prst="rect">
            <a:avLst/>
          </a:prstGeom>
        </p:spPr>
      </p:pic>
      <p:pic>
        <p:nvPicPr>
          <p:cNvPr id="58" name="Picture 57"/>
          <p:cNvPicPr>
            <a:picLocks noChangeAspect="1"/>
          </p:cNvPicPr>
          <p:nvPr/>
        </p:nvPicPr>
        <p:blipFill rotWithShape="1">
          <a:blip r:embed="rId9"/>
          <a:srcRect t="9566" r="4813" b="2335"/>
          <a:stretch/>
        </p:blipFill>
        <p:spPr>
          <a:xfrm>
            <a:off x="28192715" y="12728807"/>
            <a:ext cx="8333379" cy="6314830"/>
          </a:xfrm>
          <a:prstGeom prst="rect">
            <a:avLst/>
          </a:prstGeom>
        </p:spPr>
      </p:pic>
      <p:sp>
        <p:nvSpPr>
          <p:cNvPr id="59" name="TextBox 58"/>
          <p:cNvSpPr txBox="1"/>
          <p:nvPr/>
        </p:nvSpPr>
        <p:spPr>
          <a:xfrm>
            <a:off x="15164452" y="18877974"/>
            <a:ext cx="7094718" cy="533400"/>
          </a:xfrm>
          <a:prstGeom prst="rect">
            <a:avLst/>
          </a:prstGeom>
          <a:noFill/>
        </p:spPr>
        <p:txBody>
          <a:bodyPr wrap="square" lIns="91431" tIns="45716" rIns="91431" bIns="45716" rtlCol="0">
            <a:spAutoFit/>
          </a:bodyPr>
          <a:lstStyle/>
          <a:p>
            <a:pPr algn="ctr" defTabSz="914310">
              <a:defRPr/>
            </a:pPr>
            <a:r>
              <a:rPr lang="en-US" sz="2800" b="1" kern="0" dirty="0">
                <a:solidFill>
                  <a:sysClr val="windowText" lastClr="000000"/>
                </a:solidFill>
              </a:rPr>
              <a:t>Fig. </a:t>
            </a:r>
            <a:r>
              <a:rPr lang="en-US" sz="2800" b="1" kern="0" dirty="0" smtClean="0">
                <a:solidFill>
                  <a:sysClr val="windowText" lastClr="000000"/>
                </a:solidFill>
              </a:rPr>
              <a:t>2 </a:t>
            </a:r>
            <a:r>
              <a:rPr lang="en-US" sz="2800" kern="0" dirty="0">
                <a:solidFill>
                  <a:sysClr val="windowText" lastClr="000000"/>
                </a:solidFill>
              </a:rPr>
              <a:t>ECE Plot showing perfect discrimination</a:t>
            </a:r>
          </a:p>
        </p:txBody>
      </p:sp>
      <p:pic>
        <p:nvPicPr>
          <p:cNvPr id="2" name="Picture 1"/>
          <p:cNvPicPr>
            <a:picLocks noChangeAspect="1"/>
          </p:cNvPicPr>
          <p:nvPr/>
        </p:nvPicPr>
        <p:blipFill rotWithShape="1">
          <a:blip r:embed="rId10"/>
          <a:srcRect t="2663" r="2679" b="88"/>
          <a:stretch/>
        </p:blipFill>
        <p:spPr>
          <a:xfrm>
            <a:off x="32715786" y="5704130"/>
            <a:ext cx="7517815" cy="6150576"/>
          </a:xfrm>
          <a:prstGeom prst="rect">
            <a:avLst/>
          </a:prstGeom>
        </p:spPr>
      </p:pic>
      <p:cxnSp>
        <p:nvCxnSpPr>
          <p:cNvPr id="5" name="Straight Connector 4"/>
          <p:cNvCxnSpPr/>
          <p:nvPr/>
        </p:nvCxnSpPr>
        <p:spPr>
          <a:xfrm flipH="1">
            <a:off x="12496800" y="28730430"/>
            <a:ext cx="12649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5146000" y="27194454"/>
            <a:ext cx="1508760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4894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3817</TotalTime>
  <Words>949</Words>
  <Application>Microsoft Macintosh PowerPoint</Application>
  <PresentationFormat>Custom</PresentationFormat>
  <Paragraphs>47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Indiana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Bailey</dc:creator>
  <cp:lastModifiedBy>Ian Bailey</cp:lastModifiedBy>
  <cp:revision>24</cp:revision>
  <dcterms:created xsi:type="dcterms:W3CDTF">2016-07-26T14:29:22Z</dcterms:created>
  <dcterms:modified xsi:type="dcterms:W3CDTF">2016-07-30T00:00:14Z</dcterms:modified>
</cp:coreProperties>
</file>